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88" r:id="rId11"/>
  </p:sldIdLst>
  <p:sldSz cx="9144000" cy="5143500" type="screen16x9"/>
  <p:notesSz cx="6858000" cy="9144000"/>
  <p:embeddedFontLst>
    <p:embeddedFont>
      <p:font typeface="Average" panose="020B0604020202020204" charset="0"/>
      <p:regular r:id="rId13"/>
    </p:embeddedFont>
    <p:embeddedFont>
      <p:font typeface="Oswald" panose="020B0604020202020204" charset="0"/>
      <p:regular r:id="rId14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1" roundtripDataSignature="AMtx7mhmA2dS7brSClYURksXzfTqcf/E2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B2"/>
    <a:srgbClr val="C9941D"/>
    <a:srgbClr val="E69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3259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08078ebcf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g208078ebcf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0c4878775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g20c4878775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0c4878775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g20c4878775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07af031ea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207af031ea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07af031eac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g207af031eac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07af031eac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g207af031eac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0c73274d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20c73274dc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9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1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2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" name="Google Shape;26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21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8" name="Google Shape;28;p21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23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38" name="Google Shape;38;p23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3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" name="Google Shape;41;p23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2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50" name="Google Shape;50;p2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6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3" name="Google Shape;53;p26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2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hyperlink" Target="https://www.color-hex.com/color/ff9e18" TargetMode="Externa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tx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de-DE" dirty="0">
                <a:hlinkClick r:id="rId11" tooltip="#ff9e18 color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ff9e18</a:t>
            </a:r>
            <a:endParaRPr dirty="0"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r>
              <a:rPr lang="en-US" dirty="0"/>
              <a:t>aa</a:t>
            </a:r>
            <a:endParaRPr dirty="0"/>
          </a:p>
        </p:txBody>
      </p:sp>
      <p:sp>
        <p:nvSpPr>
          <p:cNvPr id="8" name="Google Shape;8;p1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chemeClr val="bg1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A7AEA0-167B-9470-CC10-30D20E5D33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387" b="2322"/>
          <a:stretch/>
        </p:blipFill>
        <p:spPr>
          <a:xfrm>
            <a:off x="0" y="0"/>
            <a:ext cx="9144000" cy="3502152"/>
          </a:xfrm>
          <a:prstGeom prst="rect">
            <a:avLst/>
          </a:prstGeom>
        </p:spPr>
      </p:pic>
      <p:sp>
        <p:nvSpPr>
          <p:cNvPr id="59" name="Google Shape;59;p1"/>
          <p:cNvSpPr txBox="1">
            <a:spLocks noGrp="1"/>
          </p:cNvSpPr>
          <p:nvPr>
            <p:ph type="ctrTitle" idx="4294967295"/>
          </p:nvPr>
        </p:nvSpPr>
        <p:spPr>
          <a:xfrm>
            <a:off x="671250" y="646003"/>
            <a:ext cx="8013900" cy="17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</a:pPr>
            <a:r>
              <a:rPr lang="en" sz="4600" b="1" i="0" u="none" strike="noStrike" cap="none" dirty="0">
                <a:solidFill>
                  <a:schemeClr val="tx1"/>
                </a:solidFill>
                <a:latin typeface="Oswald" panose="00000500000000000000" pitchFamily="2" charset="0"/>
                <a:ea typeface="Arial"/>
                <a:cs typeface="Arial"/>
                <a:sym typeface="Arial"/>
              </a:rPr>
              <a:t>Churn Analysis of </a:t>
            </a:r>
            <a:br>
              <a:rPr lang="en" sz="4600" b="1" i="0" u="none" strike="noStrike" cap="none" dirty="0">
                <a:solidFill>
                  <a:schemeClr val="tx1"/>
                </a:solidFill>
                <a:latin typeface="Oswald" panose="00000500000000000000" pitchFamily="2" charset="0"/>
                <a:ea typeface="Arial"/>
                <a:cs typeface="Arial"/>
                <a:sym typeface="Arial"/>
              </a:rPr>
            </a:br>
            <a:r>
              <a:rPr lang="en" sz="4600" b="1" i="0" u="none" strike="noStrike" cap="none" dirty="0">
                <a:solidFill>
                  <a:schemeClr val="tx1"/>
                </a:solidFill>
                <a:latin typeface="Oswald" panose="00000500000000000000" pitchFamily="2" charset="0"/>
                <a:ea typeface="Arial"/>
                <a:cs typeface="Arial"/>
                <a:sym typeface="Arial"/>
              </a:rPr>
              <a:t>XYZ Bank Clients</a:t>
            </a:r>
            <a:endParaRPr sz="4600" b="0" i="0" u="none" strike="noStrike" cap="none" dirty="0">
              <a:solidFill>
                <a:schemeClr val="tx1"/>
              </a:solidFill>
              <a:latin typeface="Oswald" panose="00000500000000000000" pitchFamily="2" charset="0"/>
              <a:sym typeface="Oswald"/>
            </a:endParaRPr>
          </a:p>
        </p:txBody>
      </p:sp>
      <p:sp>
        <p:nvSpPr>
          <p:cNvPr id="60" name="Google Shape;60;p1"/>
          <p:cNvSpPr txBox="1">
            <a:spLocks noGrp="1"/>
          </p:cNvSpPr>
          <p:nvPr>
            <p:ph type="ctrTitle" idx="4294967295"/>
          </p:nvPr>
        </p:nvSpPr>
        <p:spPr>
          <a:xfrm>
            <a:off x="565050" y="3721334"/>
            <a:ext cx="8013900" cy="6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</a:pPr>
            <a:r>
              <a:rPr lang="en" sz="2000" b="1" u="none" strike="noStrike" cap="none" dirty="0">
                <a:solidFill>
                  <a:schemeClr val="tx1"/>
                </a:solidFill>
                <a:latin typeface="Average" panose="020B0604020202020204" charset="0"/>
                <a:ea typeface="Arial"/>
                <a:cs typeface="Arial"/>
                <a:sym typeface="Arial"/>
              </a:rPr>
              <a:t>Manuk </a:t>
            </a:r>
            <a:r>
              <a:rPr lang="en" sz="2000" b="1" u="none" strike="noStrike" cap="none" dirty="0" smtClean="0">
                <a:solidFill>
                  <a:schemeClr val="tx1"/>
                </a:solidFill>
                <a:latin typeface="Average" panose="020B0604020202020204" charset="0"/>
                <a:ea typeface="Arial"/>
                <a:cs typeface="Arial"/>
                <a:sym typeface="Arial"/>
              </a:rPr>
              <a:t>Mikayelyan</a:t>
            </a:r>
            <a:endParaRPr sz="2000" b="1" u="none" strike="noStrike" cap="none" dirty="0">
              <a:solidFill>
                <a:schemeClr val="tx1"/>
              </a:solidFill>
              <a:latin typeface="Average" panose="020B0604020202020204" charset="0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"/>
          <p:cNvSpPr txBox="1">
            <a:spLocks noGrp="1"/>
          </p:cNvSpPr>
          <p:nvPr>
            <p:ph type="subTitle" idx="4294967295"/>
          </p:nvPr>
        </p:nvSpPr>
        <p:spPr>
          <a:xfrm>
            <a:off x="3370800" y="4297516"/>
            <a:ext cx="2402400" cy="4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ts val="1800"/>
              <a:buFont typeface="Average"/>
              <a:buNone/>
            </a:pPr>
            <a:r>
              <a:rPr lang="en" sz="1400" b="0" i="0" u="none" strike="noStrike" cap="none" dirty="0">
                <a:solidFill>
                  <a:schemeClr val="tx1"/>
                </a:solidFill>
                <a:latin typeface="Average"/>
                <a:ea typeface="Average"/>
                <a:cs typeface="Average"/>
                <a:sym typeface="Average"/>
              </a:rPr>
              <a:t>February</a:t>
            </a:r>
            <a:r>
              <a:rPr lang="en" sz="1400" dirty="0">
                <a:solidFill>
                  <a:schemeClr val="tx1"/>
                </a:solidFill>
              </a:rPr>
              <a:t> 19 </a:t>
            </a:r>
            <a:r>
              <a:rPr lang="en" sz="1400" b="0" i="0" u="none" strike="noStrike" cap="none" dirty="0">
                <a:solidFill>
                  <a:schemeClr val="tx1"/>
                </a:solidFill>
                <a:latin typeface="Average"/>
                <a:ea typeface="Average"/>
                <a:cs typeface="Average"/>
                <a:sym typeface="Average"/>
              </a:rPr>
              <a:t>, 2023</a:t>
            </a:r>
            <a:endParaRPr sz="1400" b="0" i="0" u="none" strike="noStrike" cap="none" dirty="0">
              <a:solidFill>
                <a:schemeClr val="tx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62" name="Google Shape;62;p1"/>
          <p:cNvSpPr txBox="1">
            <a:spLocks noGrp="1"/>
          </p:cNvSpPr>
          <p:nvPr>
            <p:ph type="ctrTitle" idx="4294967295"/>
          </p:nvPr>
        </p:nvSpPr>
        <p:spPr>
          <a:xfrm>
            <a:off x="2110800" y="2212068"/>
            <a:ext cx="4922400" cy="6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0090"/>
              <a:buFont typeface="Oswald"/>
              <a:buNone/>
            </a:pPr>
            <a:r>
              <a:rPr lang="en" sz="2800" i="0" u="none" strike="noStrike" cap="none" dirty="0">
                <a:solidFill>
                  <a:schemeClr val="tx1"/>
                </a:solidFill>
                <a:latin typeface="Oswald" panose="00000500000000000000" pitchFamily="2" charset="0"/>
                <a:ea typeface="Arial"/>
                <a:cs typeface="Arial"/>
                <a:sym typeface="Arial"/>
              </a:rPr>
              <a:t>Consulting Proposal</a:t>
            </a:r>
            <a:endParaRPr sz="2800" i="0" u="none" strike="noStrike" cap="none" dirty="0">
              <a:solidFill>
                <a:schemeClr val="tx1"/>
              </a:solidFill>
              <a:latin typeface="Oswald" panose="00000500000000000000" pitchFamily="2" charset="0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02;p2">
            <a:extLst>
              <a:ext uri="{FF2B5EF4-FFF2-40B4-BE49-F238E27FC236}">
                <a16:creationId xmlns:a16="http://schemas.microsoft.com/office/drawing/2014/main" id="{762C57AE-64A4-604D-7AD1-443FC430E434}"/>
              </a:ext>
            </a:extLst>
          </p:cNvPr>
          <p:cNvSpPr txBox="1">
            <a:spLocks/>
          </p:cNvSpPr>
          <p:nvPr/>
        </p:nvSpPr>
        <p:spPr>
          <a:xfrm>
            <a:off x="4722750" y="3393334"/>
            <a:ext cx="4223539" cy="1153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92075" indent="0" fontAlgn="base">
              <a:buClr>
                <a:schemeClr val="accent4"/>
              </a:buClr>
              <a:buSzPct val="80000"/>
              <a:buNone/>
              <a:tabLst>
                <a:tab pos="457200" algn="l"/>
              </a:tabLst>
            </a:pPr>
            <a:r>
              <a:rPr lang="en-US" sz="2000" b="1" dirty="0">
                <a:solidFill>
                  <a:schemeClr val="accent4"/>
                </a:solidFill>
              </a:rPr>
              <a:t>6. Analysis external factors: </a:t>
            </a:r>
          </a:p>
          <a:p>
            <a:pPr marL="446088" lvl="1" indent="-177800" fontAlgn="base">
              <a:lnSpc>
                <a:spcPts val="1800"/>
              </a:lnSpc>
              <a:spcBef>
                <a:spcPts val="0"/>
              </a:spcBef>
              <a:buClr>
                <a:schemeClr val="accent4"/>
              </a:buClr>
              <a:buSzPct val="8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chemeClr val="accent4"/>
                </a:solidFill>
              </a:rPr>
              <a:t>Competition (e.g. offerings, new entrants)</a:t>
            </a:r>
          </a:p>
          <a:p>
            <a:pPr marL="446088" lvl="1" indent="-177800" fontAlgn="base">
              <a:lnSpc>
                <a:spcPts val="1800"/>
              </a:lnSpc>
              <a:spcBef>
                <a:spcPts val="0"/>
              </a:spcBef>
              <a:buClr>
                <a:schemeClr val="accent4"/>
              </a:buClr>
              <a:buSzPct val="8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chemeClr val="accent4"/>
                </a:solidFill>
              </a:rPr>
              <a:t>Macroeconomic environment </a:t>
            </a:r>
            <a:br>
              <a:rPr lang="en-US" sz="1600" dirty="0">
                <a:solidFill>
                  <a:schemeClr val="accent4"/>
                </a:solidFill>
              </a:rPr>
            </a:br>
            <a:r>
              <a:rPr lang="en-US" sz="1600" dirty="0">
                <a:solidFill>
                  <a:schemeClr val="accent4"/>
                </a:solidFill>
              </a:rPr>
              <a:t>(e.g. interest rates, unemployment).</a:t>
            </a:r>
          </a:p>
        </p:txBody>
      </p:sp>
      <p:sp>
        <p:nvSpPr>
          <p:cNvPr id="301" name="Google Shape;301;p2"/>
          <p:cNvSpPr txBox="1">
            <a:spLocks noGrp="1"/>
          </p:cNvSpPr>
          <p:nvPr>
            <p:ph type="title"/>
          </p:nvPr>
        </p:nvSpPr>
        <p:spPr>
          <a:xfrm>
            <a:off x="368700" y="1030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b="1" dirty="0">
                <a:solidFill>
                  <a:schemeClr val="accent4"/>
                </a:solidFill>
              </a:rPr>
              <a:t>Recommendations based on the given data only.*</a:t>
            </a:r>
          </a:p>
        </p:txBody>
      </p:sp>
      <p:sp>
        <p:nvSpPr>
          <p:cNvPr id="302" name="Google Shape;302;p2"/>
          <p:cNvSpPr txBox="1">
            <a:spLocks noGrp="1"/>
          </p:cNvSpPr>
          <p:nvPr>
            <p:ph type="body" idx="1"/>
          </p:nvPr>
        </p:nvSpPr>
        <p:spPr>
          <a:xfrm>
            <a:off x="165970" y="622976"/>
            <a:ext cx="4441447" cy="1551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2075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80000"/>
              <a:buNone/>
            </a:pPr>
            <a:r>
              <a:rPr lang="en-US" sz="2000" b="1" dirty="0">
                <a:solidFill>
                  <a:schemeClr val="accent4"/>
                </a:solidFill>
              </a:rPr>
              <a:t>1. Average utilization ratio: </a:t>
            </a:r>
          </a:p>
          <a:p>
            <a:pPr marL="446088" lvl="1" indent="-177800">
              <a:lnSpc>
                <a:spcPts val="1800"/>
              </a:lnSpc>
              <a:spcBef>
                <a:spcPts val="400"/>
              </a:spcBef>
              <a:buClr>
                <a:schemeClr val="accent4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/>
                </a:solidFill>
              </a:rPr>
              <a:t>Increase marketing &amp; promotions </a:t>
            </a:r>
            <a:br>
              <a:rPr lang="en-US" sz="1600" dirty="0">
                <a:solidFill>
                  <a:schemeClr val="accent4"/>
                </a:solidFill>
              </a:rPr>
            </a:br>
            <a:r>
              <a:rPr lang="en-US" sz="1600" dirty="0">
                <a:solidFill>
                  <a:schemeClr val="accent4"/>
                </a:solidFill>
              </a:rPr>
              <a:t>to nudge more usage.</a:t>
            </a:r>
          </a:p>
          <a:p>
            <a:pPr marL="446088" lvl="1" indent="-177800">
              <a:lnSpc>
                <a:spcPts val="1800"/>
              </a:lnSpc>
              <a:spcBef>
                <a:spcPts val="400"/>
              </a:spcBef>
              <a:buClr>
                <a:schemeClr val="accent4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/>
                </a:solidFill>
              </a:rPr>
              <a:t>Increase credit limit for churning customers.</a:t>
            </a:r>
          </a:p>
          <a:p>
            <a:pPr marL="446088" lvl="1" indent="-177800">
              <a:lnSpc>
                <a:spcPts val="1800"/>
              </a:lnSpc>
              <a:spcBef>
                <a:spcPts val="400"/>
              </a:spcBef>
              <a:buClr>
                <a:schemeClr val="accent4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/>
                </a:solidFill>
              </a:rPr>
              <a:t>Attention: Default analysis required!</a:t>
            </a:r>
          </a:p>
          <a:p>
            <a:pPr marL="0" lvl="1" indent="0">
              <a:lnSpc>
                <a:spcPts val="1800"/>
              </a:lnSpc>
              <a:spcBef>
                <a:spcPts val="400"/>
              </a:spcBef>
              <a:buClr>
                <a:schemeClr val="accent4"/>
              </a:buClr>
              <a:buSzPct val="80000"/>
              <a:buNone/>
            </a:pPr>
            <a:endParaRPr lang="en-US" sz="1600" dirty="0">
              <a:solidFill>
                <a:schemeClr val="accent4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D2D5FF-1DA9-BBE6-2CAC-600EC146AC32}"/>
              </a:ext>
            </a:extLst>
          </p:cNvPr>
          <p:cNvSpPr txBox="1"/>
          <p:nvPr/>
        </p:nvSpPr>
        <p:spPr>
          <a:xfrm>
            <a:off x="6126318" y="4756504"/>
            <a:ext cx="28729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kern="100" dirty="0"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*!! C</a:t>
            </a:r>
            <a:r>
              <a:rPr lang="en-US" kern="100" dirty="0">
                <a:effectLst/>
                <a:latin typeface="Oswald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orrelation does not mean causation !!</a:t>
            </a:r>
          </a:p>
          <a:p>
            <a:endParaRPr lang="en-US" dirty="0">
              <a:latin typeface="Oswald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8BB58B-762A-7980-E1D8-75DBE0AD5471}"/>
              </a:ext>
            </a:extLst>
          </p:cNvPr>
          <p:cNvSpPr txBox="1"/>
          <p:nvPr/>
        </p:nvSpPr>
        <p:spPr>
          <a:xfrm>
            <a:off x="165970" y="2295281"/>
            <a:ext cx="3934360" cy="1118255"/>
          </a:xfrm>
          <a:prstGeom prst="rect">
            <a:avLst/>
          </a:prstGeom>
          <a:noFill/>
        </p:spPr>
        <p:txBody>
          <a:bodyPr wrap="square" tIns="36000" rtlCol="0">
            <a:spAutoFit/>
          </a:bodyPr>
          <a:lstStyle/>
          <a:p>
            <a:pPr marL="0" lvl="1" indent="0">
              <a:lnSpc>
                <a:spcPts val="1800"/>
              </a:lnSpc>
              <a:spcBef>
                <a:spcPts val="400"/>
              </a:spcBef>
              <a:buClr>
                <a:schemeClr val="accent4"/>
              </a:buClr>
              <a:buSzPct val="80000"/>
              <a:buNone/>
            </a:pPr>
            <a:r>
              <a:rPr lang="en-US" sz="2000" b="1" dirty="0">
                <a:solidFill>
                  <a:schemeClr val="accent4"/>
                </a:solidFill>
                <a:latin typeface="Average" panose="020B0604020202020204" charset="0"/>
              </a:rPr>
              <a:t>2. Contacts count last 12 months: </a:t>
            </a:r>
          </a:p>
          <a:p>
            <a:pPr marL="446088" lvl="1" indent="-177800" fontAlgn="base">
              <a:lnSpc>
                <a:spcPts val="1800"/>
              </a:lnSpc>
              <a:spcBef>
                <a:spcPts val="400"/>
              </a:spcBef>
              <a:buClr>
                <a:schemeClr val="accent4"/>
              </a:buClr>
              <a:buSzPct val="8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chemeClr val="accent4"/>
                </a:solidFill>
                <a:latin typeface="Average" panose="020B0604020202020204" charset="0"/>
              </a:rPr>
              <a:t>Analyze means of contact </a:t>
            </a:r>
            <a:br>
              <a:rPr lang="en-US" sz="1600" dirty="0">
                <a:solidFill>
                  <a:schemeClr val="accent4"/>
                </a:solidFill>
                <a:latin typeface="Average" panose="020B0604020202020204" charset="0"/>
              </a:rPr>
            </a:br>
            <a:r>
              <a:rPr lang="en-US" sz="1600" dirty="0">
                <a:solidFill>
                  <a:schemeClr val="accent4"/>
                </a:solidFill>
                <a:latin typeface="Average" panose="020B0604020202020204" charset="0"/>
              </a:rPr>
              <a:t>(e.g. telephone, email, personal etc.).</a:t>
            </a:r>
          </a:p>
          <a:p>
            <a:pPr marL="446088" lvl="1" indent="-177800" fontAlgn="base">
              <a:lnSpc>
                <a:spcPts val="1800"/>
              </a:lnSpc>
              <a:spcBef>
                <a:spcPts val="400"/>
              </a:spcBef>
              <a:buClr>
                <a:schemeClr val="accent4"/>
              </a:buClr>
              <a:buSzPct val="8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chemeClr val="accent4"/>
                </a:solidFill>
                <a:latin typeface="Average" panose="020B0604020202020204" charset="0"/>
              </a:rPr>
              <a:t>Analyze reasons for contacting clients.</a:t>
            </a:r>
            <a:endParaRPr lang="en-US" sz="1600" dirty="0">
              <a:latin typeface="Average" panose="020B0604020202020204" charset="0"/>
            </a:endParaRPr>
          </a:p>
        </p:txBody>
      </p:sp>
      <p:sp>
        <p:nvSpPr>
          <p:cNvPr id="5" name="Google Shape;302;p2">
            <a:extLst>
              <a:ext uri="{FF2B5EF4-FFF2-40B4-BE49-F238E27FC236}">
                <a16:creationId xmlns:a16="http://schemas.microsoft.com/office/drawing/2014/main" id="{F513D805-3CA5-ECF0-1785-DB056234A6F7}"/>
              </a:ext>
            </a:extLst>
          </p:cNvPr>
          <p:cNvSpPr txBox="1">
            <a:spLocks/>
          </p:cNvSpPr>
          <p:nvPr/>
        </p:nvSpPr>
        <p:spPr>
          <a:xfrm>
            <a:off x="4722750" y="622975"/>
            <a:ext cx="4042980" cy="1397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92075" indent="0" fontAlgn="base">
              <a:buClr>
                <a:schemeClr val="accent4"/>
              </a:buClr>
              <a:buSzPct val="80000"/>
              <a:buNone/>
              <a:tabLst>
                <a:tab pos="457200" algn="l"/>
              </a:tabLst>
            </a:pPr>
            <a:r>
              <a:rPr lang="en-US" sz="2000" b="1" dirty="0">
                <a:solidFill>
                  <a:schemeClr val="accent4"/>
                </a:solidFill>
              </a:rPr>
              <a:t>4. Card category: </a:t>
            </a:r>
          </a:p>
          <a:p>
            <a:pPr marL="446088" lvl="1" indent="-177800" fontAlgn="base">
              <a:lnSpc>
                <a:spcPts val="1800"/>
              </a:lnSpc>
              <a:spcBef>
                <a:spcPts val="0"/>
              </a:spcBef>
              <a:buClr>
                <a:schemeClr val="accent4"/>
              </a:buClr>
              <a:buSzPct val="8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chemeClr val="accent4"/>
                </a:solidFill>
              </a:rPr>
              <a:t>Conduct deeper analysis of card features &amp; costs of different card categories (e.g. (un)used features, </a:t>
            </a:r>
            <a:br>
              <a:rPr lang="en-US" sz="1600" dirty="0">
                <a:solidFill>
                  <a:schemeClr val="accent4"/>
                </a:solidFill>
              </a:rPr>
            </a:br>
            <a:r>
              <a:rPr lang="en-US" sz="1600" dirty="0">
                <a:solidFill>
                  <a:schemeClr val="accent4"/>
                </a:solidFill>
              </a:rPr>
              <a:t>fees, interest rates, loyalty programs).</a:t>
            </a:r>
          </a:p>
        </p:txBody>
      </p:sp>
      <p:sp>
        <p:nvSpPr>
          <p:cNvPr id="6" name="Google Shape;302;p2">
            <a:extLst>
              <a:ext uri="{FF2B5EF4-FFF2-40B4-BE49-F238E27FC236}">
                <a16:creationId xmlns:a16="http://schemas.microsoft.com/office/drawing/2014/main" id="{6AFC5120-6A27-3B36-3C39-148F3F43BF2A}"/>
              </a:ext>
            </a:extLst>
          </p:cNvPr>
          <p:cNvSpPr txBox="1">
            <a:spLocks/>
          </p:cNvSpPr>
          <p:nvPr/>
        </p:nvSpPr>
        <p:spPr>
          <a:xfrm>
            <a:off x="4722750" y="2295281"/>
            <a:ext cx="4223539" cy="1152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92075" indent="0" fontAlgn="base">
              <a:lnSpc>
                <a:spcPts val="1800"/>
              </a:lnSpc>
              <a:spcBef>
                <a:spcPts val="400"/>
              </a:spcBef>
              <a:buClr>
                <a:schemeClr val="accent4"/>
              </a:buClr>
              <a:buSzPct val="80000"/>
              <a:buNone/>
              <a:tabLst>
                <a:tab pos="457200" algn="l"/>
              </a:tabLst>
            </a:pPr>
            <a:r>
              <a:rPr lang="en-US" sz="2000" b="1" dirty="0">
                <a:solidFill>
                  <a:schemeClr val="accent4"/>
                </a:solidFill>
              </a:rPr>
              <a:t>5. Education level: </a:t>
            </a:r>
          </a:p>
          <a:p>
            <a:pPr marL="446088" lvl="1" indent="-177800" fontAlgn="base">
              <a:lnSpc>
                <a:spcPts val="1800"/>
              </a:lnSpc>
              <a:spcBef>
                <a:spcPts val="0"/>
              </a:spcBef>
              <a:buClr>
                <a:schemeClr val="accent4"/>
              </a:buClr>
              <a:buSzPct val="8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chemeClr val="accent4"/>
                </a:solidFill>
              </a:rPr>
              <a:t>Deeper analysis of acquisition costs </a:t>
            </a:r>
            <a:br>
              <a:rPr lang="en-US" sz="1600" dirty="0">
                <a:solidFill>
                  <a:schemeClr val="accent4"/>
                </a:solidFill>
              </a:rPr>
            </a:br>
            <a:r>
              <a:rPr lang="en-US" sz="1600" dirty="0">
                <a:solidFill>
                  <a:schemeClr val="accent4"/>
                </a:solidFill>
              </a:rPr>
              <a:t>vs. potential profit &amp; features used </a:t>
            </a:r>
            <a:br>
              <a:rPr lang="en-US" sz="1600" dirty="0">
                <a:solidFill>
                  <a:schemeClr val="accent4"/>
                </a:solidFill>
              </a:rPr>
            </a:br>
            <a:r>
              <a:rPr lang="en-US" sz="1600" dirty="0">
                <a:solidFill>
                  <a:schemeClr val="accent4"/>
                </a:solidFill>
              </a:rPr>
              <a:t>across various education levels.</a:t>
            </a:r>
          </a:p>
        </p:txBody>
      </p:sp>
      <p:sp>
        <p:nvSpPr>
          <p:cNvPr id="7" name="Google Shape;302;p2">
            <a:extLst>
              <a:ext uri="{FF2B5EF4-FFF2-40B4-BE49-F238E27FC236}">
                <a16:creationId xmlns:a16="http://schemas.microsoft.com/office/drawing/2014/main" id="{45425AF9-930F-A648-D827-7A59E9DBAE1E}"/>
              </a:ext>
            </a:extLst>
          </p:cNvPr>
          <p:cNvSpPr txBox="1">
            <a:spLocks/>
          </p:cNvSpPr>
          <p:nvPr/>
        </p:nvSpPr>
        <p:spPr>
          <a:xfrm>
            <a:off x="165970" y="3393334"/>
            <a:ext cx="4042980" cy="1397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 sz="14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92075" indent="0" fontAlgn="base">
              <a:buClr>
                <a:schemeClr val="accent4"/>
              </a:buClr>
              <a:buSzPct val="80000"/>
              <a:buNone/>
              <a:tabLst>
                <a:tab pos="457200" algn="l"/>
              </a:tabLst>
            </a:pPr>
            <a:r>
              <a:rPr lang="en-US" sz="2000" b="1" dirty="0">
                <a:solidFill>
                  <a:schemeClr val="accent4"/>
                </a:solidFill>
              </a:rPr>
              <a:t>3. Total relationship count:</a:t>
            </a:r>
          </a:p>
          <a:p>
            <a:pPr marL="446088" lvl="1" indent="-177800" fontAlgn="base">
              <a:lnSpc>
                <a:spcPts val="1800"/>
              </a:lnSpc>
              <a:spcBef>
                <a:spcPts val="0"/>
              </a:spcBef>
              <a:buClr>
                <a:schemeClr val="accent4"/>
              </a:buClr>
              <a:buSzPct val="8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chemeClr val="accent4"/>
                </a:solidFill>
              </a:rPr>
              <a:t>Analyze type of products existing </a:t>
            </a:r>
            <a:br>
              <a:rPr lang="en-US" sz="1600" dirty="0">
                <a:solidFill>
                  <a:schemeClr val="accent4"/>
                </a:solidFill>
              </a:rPr>
            </a:br>
            <a:r>
              <a:rPr lang="en-US" sz="1600" dirty="0">
                <a:solidFill>
                  <a:schemeClr val="accent4"/>
                </a:solidFill>
              </a:rPr>
              <a:t>vs. </a:t>
            </a:r>
            <a:r>
              <a:rPr lang="en-US" sz="1600" dirty="0" err="1">
                <a:solidFill>
                  <a:schemeClr val="accent4"/>
                </a:solidFill>
              </a:rPr>
              <a:t>attrited</a:t>
            </a:r>
            <a:r>
              <a:rPr lang="en-US" sz="1600" dirty="0">
                <a:solidFill>
                  <a:schemeClr val="accent4"/>
                </a:solidFill>
              </a:rPr>
              <a:t> customers. </a:t>
            </a:r>
          </a:p>
          <a:p>
            <a:pPr marL="446088" lvl="1" indent="-177800" fontAlgn="base">
              <a:lnSpc>
                <a:spcPts val="1800"/>
              </a:lnSpc>
              <a:spcBef>
                <a:spcPts val="0"/>
              </a:spcBef>
              <a:buClr>
                <a:schemeClr val="accent4"/>
              </a:buClr>
              <a:buSzPct val="80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600" dirty="0">
                <a:solidFill>
                  <a:schemeClr val="accent4"/>
                </a:solidFill>
              </a:rPr>
              <a:t>Increase marketing efforts &amp; combine products with credit card service.</a:t>
            </a:r>
          </a:p>
        </p:txBody>
      </p:sp>
    </p:spTree>
    <p:extLst>
      <p:ext uri="{BB962C8B-B14F-4D97-AF65-F5344CB8AC3E}">
        <p14:creationId xmlns:p14="http://schemas.microsoft.com/office/powerpoint/2010/main" val="228931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02" grpId="0" build="p"/>
      <p:bldP spid="3" grpId="0"/>
      <p:bldP spid="4" grpId="0"/>
      <p:bldP spid="5" grpId="0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08078ebcf1_0_0"/>
          <p:cNvSpPr txBox="1">
            <a:spLocks noGrp="1"/>
          </p:cNvSpPr>
          <p:nvPr>
            <p:ph type="title"/>
          </p:nvPr>
        </p:nvSpPr>
        <p:spPr>
          <a:xfrm>
            <a:off x="368700" y="1030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Overview and Business Problem</a:t>
            </a:r>
            <a:endParaRPr dirty="0"/>
          </a:p>
        </p:txBody>
      </p:sp>
      <p:sp>
        <p:nvSpPr>
          <p:cNvPr id="82" name="Google Shape;82;g208078ebcf1_0_0"/>
          <p:cNvSpPr txBox="1">
            <a:spLocks noGrp="1"/>
          </p:cNvSpPr>
          <p:nvPr>
            <p:ph type="body" idx="1"/>
          </p:nvPr>
        </p:nvSpPr>
        <p:spPr>
          <a:xfrm>
            <a:off x="311700" y="675775"/>
            <a:ext cx="8520600" cy="1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800"/>
              <a:buChar char="●"/>
            </a:pPr>
            <a:r>
              <a:rPr lang="en" sz="2000" dirty="0">
                <a:solidFill>
                  <a:schemeClr val="tx1"/>
                </a:solidFill>
                <a:latin typeface="Oswald"/>
                <a:ea typeface="Oswald"/>
                <a:cs typeface="Oswald"/>
                <a:sym typeface="Oswald"/>
              </a:rPr>
              <a:t>XYZ Bank hired consultants to analyze churn flow and recommend ways to mitigate the increasing number of customers leaving its credit card services</a:t>
            </a:r>
            <a:endParaRPr sz="2000" b="1" dirty="0">
              <a:solidFill>
                <a:schemeClr val="tx1"/>
              </a:solidFill>
            </a:endParaRPr>
          </a:p>
        </p:txBody>
      </p:sp>
      <p:sp>
        <p:nvSpPr>
          <p:cNvPr id="83" name="Google Shape;83;g208078ebcf1_0_0"/>
          <p:cNvSpPr txBox="1">
            <a:spLocks noGrp="1"/>
          </p:cNvSpPr>
          <p:nvPr>
            <p:ph type="title"/>
          </p:nvPr>
        </p:nvSpPr>
        <p:spPr>
          <a:xfrm>
            <a:off x="311700" y="1587465"/>
            <a:ext cx="85206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dirty="0"/>
              <a:t>Methodology</a:t>
            </a:r>
            <a:endParaRPr sz="2400" i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endParaRPr dirty="0"/>
          </a:p>
        </p:txBody>
      </p:sp>
      <p:sp>
        <p:nvSpPr>
          <p:cNvPr id="84" name="Google Shape;84;g208078ebcf1_0_0"/>
          <p:cNvSpPr txBox="1"/>
          <p:nvPr/>
        </p:nvSpPr>
        <p:spPr>
          <a:xfrm>
            <a:off x="368705" y="2327566"/>
            <a:ext cx="85206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Char char="●"/>
            </a:pPr>
            <a:r>
              <a:rPr lang="en" sz="2000" b="0" i="0" u="none" strike="noStrike" cap="none" dirty="0">
                <a:solidFill>
                  <a:schemeClr val="tx1"/>
                </a:solidFill>
                <a:latin typeface="Oswald"/>
                <a:ea typeface="Oswald"/>
                <a:cs typeface="Oswald"/>
                <a:sym typeface="Oswald"/>
              </a:rPr>
              <a:t>Customer data of the bank is used for the analysis - </a:t>
            </a:r>
            <a:endParaRPr sz="3000" b="0" i="0" u="none" strike="noStrike" cap="none" dirty="0">
              <a:solidFill>
                <a:schemeClr val="tx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</a:pPr>
            <a:endParaRPr sz="3000" b="0" i="0" u="none" strike="noStrike" cap="none" dirty="0">
              <a:solidFill>
                <a:schemeClr val="tx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5" name="Google Shape;85;g208078ebcf1_0_0"/>
          <p:cNvSpPr txBox="1"/>
          <p:nvPr/>
        </p:nvSpPr>
        <p:spPr>
          <a:xfrm>
            <a:off x="368705" y="3004984"/>
            <a:ext cx="8520600" cy="8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400"/>
              <a:buFont typeface="Oswald"/>
              <a:buChar char="●"/>
            </a:pPr>
            <a:r>
              <a:rPr lang="en" sz="2000" dirty="0">
                <a:solidFill>
                  <a:schemeClr val="tx1"/>
                </a:solidFill>
                <a:latin typeface="Oswald"/>
                <a:ea typeface="Oswald"/>
                <a:cs typeface="Oswald"/>
                <a:sym typeface="Oswald"/>
              </a:rPr>
              <a:t>Data was cleaned to fix missing, corrupted, incorrectly formatted, or incomplete entries</a:t>
            </a:r>
            <a:endParaRPr sz="3000" b="0" i="0" u="none" strike="noStrike" cap="none" dirty="0">
              <a:solidFill>
                <a:schemeClr val="tx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6" name="Google Shape;86;g208078ebcf1_0_0"/>
          <p:cNvSpPr txBox="1"/>
          <p:nvPr/>
        </p:nvSpPr>
        <p:spPr>
          <a:xfrm>
            <a:off x="368705" y="3890428"/>
            <a:ext cx="8520600" cy="11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2400"/>
              <a:buFont typeface="Oswald"/>
              <a:buChar char="●"/>
            </a:pPr>
            <a:r>
              <a:rPr lang="en" sz="2000" dirty="0">
                <a:solidFill>
                  <a:schemeClr val="tx1"/>
                </a:solidFill>
                <a:latin typeface="Oswald"/>
                <a:ea typeface="Oswald"/>
                <a:cs typeface="Oswald"/>
                <a:sym typeface="Oswald"/>
              </a:rPr>
              <a:t>Performed Distribution and Cross-Correlation Analysis to identify impactful columns as insights for the business use case</a:t>
            </a:r>
            <a:r>
              <a:rPr lang="en" sz="2000" b="0" i="0" u="none" strike="noStrike" cap="none" dirty="0">
                <a:solidFill>
                  <a:schemeClr val="tx1"/>
                </a:solidFill>
                <a:latin typeface="Oswald"/>
                <a:ea typeface="Oswald"/>
                <a:cs typeface="Oswald"/>
                <a:sym typeface="Oswald"/>
              </a:rPr>
              <a:t>.</a:t>
            </a:r>
            <a:endParaRPr sz="3000" b="0" i="0" u="none" strike="noStrike" cap="none" dirty="0">
              <a:solidFill>
                <a:schemeClr val="tx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7" name="Google Shape;87;g208078ebcf1_0_0"/>
          <p:cNvSpPr txBox="1"/>
          <p:nvPr/>
        </p:nvSpPr>
        <p:spPr>
          <a:xfrm>
            <a:off x="6022105" y="2360116"/>
            <a:ext cx="2621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65113" marR="0" lvl="0" indent="-2651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Noto Sans Symbols"/>
              <a:buChar char="✔"/>
            </a:pPr>
            <a:r>
              <a:rPr lang="en" sz="1400" b="0" i="0" u="none" strike="noStrike" cap="none" dirty="0">
                <a:solidFill>
                  <a:schemeClr val="tx1"/>
                </a:solidFill>
                <a:latin typeface="Oswald"/>
                <a:ea typeface="Oswald"/>
                <a:cs typeface="Oswald"/>
                <a:sym typeface="Oswald"/>
              </a:rPr>
              <a:t>10127 unique client information</a:t>
            </a:r>
            <a:endParaRPr dirty="0">
              <a:solidFill>
                <a:schemeClr val="tx1"/>
              </a:solidFill>
            </a:endParaRPr>
          </a:p>
          <a:p>
            <a:pPr marL="265113" marR="0" lvl="0" indent="-2651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400"/>
              <a:buFont typeface="Noto Sans Symbols"/>
              <a:buChar char="✔"/>
            </a:pPr>
            <a:r>
              <a:rPr lang="en" sz="1400" b="0" i="0" u="none" strike="noStrike" cap="none" dirty="0">
                <a:solidFill>
                  <a:schemeClr val="tx1"/>
                </a:solidFill>
                <a:latin typeface="Oswald"/>
                <a:ea typeface="Oswald"/>
                <a:cs typeface="Oswald"/>
                <a:sym typeface="Oswald"/>
              </a:rPr>
              <a:t>23 features</a:t>
            </a:r>
            <a:endParaRPr sz="1400" b="0" i="0" u="none" strike="noStrike" cap="none" dirty="0">
              <a:solidFill>
                <a:schemeClr val="tx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build="p"/>
      <p:bldP spid="83" grpId="0"/>
      <p:bldP spid="84" grpId="0"/>
      <p:bldP spid="85" grpId="0"/>
      <p:bldP spid="86" grpId="0"/>
      <p:bldP spid="8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"/>
          <p:cNvSpPr txBox="1">
            <a:spLocks noGrp="1"/>
          </p:cNvSpPr>
          <p:nvPr>
            <p:ph type="title"/>
          </p:nvPr>
        </p:nvSpPr>
        <p:spPr>
          <a:xfrm>
            <a:off x="109250" y="61530"/>
            <a:ext cx="8928070" cy="433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400" b="1" dirty="0">
                <a:solidFill>
                  <a:schemeClr val="accent4"/>
                </a:solidFill>
              </a:rPr>
              <a:t>Understanding the market</a:t>
            </a:r>
            <a:endParaRPr sz="2400" b="1" dirty="0">
              <a:solidFill>
                <a:schemeClr val="accent4"/>
              </a:solidFill>
            </a:endParaRPr>
          </a:p>
        </p:txBody>
      </p:sp>
      <p:sp>
        <p:nvSpPr>
          <p:cNvPr id="93" name="Google Shape;93;p6"/>
          <p:cNvSpPr txBox="1"/>
          <p:nvPr/>
        </p:nvSpPr>
        <p:spPr>
          <a:xfrm>
            <a:off x="7066525" y="493800"/>
            <a:ext cx="1988400" cy="46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9388" marR="0" lvl="0" indent="-160338" algn="l" rtl="0">
              <a:lnSpc>
                <a:spcPts val="1400"/>
              </a:lnSpc>
              <a:spcBef>
                <a:spcPts val="400"/>
              </a:spcBef>
              <a:spcAft>
                <a:spcPts val="0"/>
              </a:spcAft>
              <a:buClr>
                <a:srgbClr val="29353B"/>
              </a:buClr>
              <a:buSzPts val="1100"/>
              <a:buFont typeface="Arial"/>
              <a:buChar char="•"/>
            </a:pPr>
            <a:r>
              <a:rPr lang="en" sz="1100" dirty="0">
                <a:solidFill>
                  <a:schemeClr val="accent4"/>
                </a:solidFill>
                <a:latin typeface="Oswald" panose="00000500000000000000" pitchFamily="2" charset="0"/>
              </a:rPr>
              <a:t>Most of the customers have a utilization rate of less the 10%</a:t>
            </a:r>
            <a:endParaRPr sz="1100" dirty="0">
              <a:solidFill>
                <a:schemeClr val="accent4"/>
              </a:solidFill>
              <a:latin typeface="Oswald" panose="00000500000000000000" pitchFamily="2" charset="0"/>
            </a:endParaRPr>
          </a:p>
          <a:p>
            <a:pPr marL="179388" marR="0" lvl="0" indent="-160338" algn="l" rtl="0">
              <a:lnSpc>
                <a:spcPts val="1400"/>
              </a:lnSpc>
              <a:spcBef>
                <a:spcPts val="400"/>
              </a:spcBef>
              <a:spcAft>
                <a:spcPts val="0"/>
              </a:spcAft>
              <a:buClr>
                <a:srgbClr val="29353B"/>
              </a:buClr>
              <a:buSzPts val="1100"/>
              <a:buFont typeface="Arial"/>
              <a:buChar char="•"/>
            </a:pPr>
            <a:r>
              <a:rPr lang="en" sz="1100" dirty="0">
                <a:solidFill>
                  <a:schemeClr val="accent4"/>
                </a:solidFill>
                <a:latin typeface="Oswald" panose="00000500000000000000" pitchFamily="2" charset="0"/>
              </a:rPr>
              <a:t>Customers usually have 2-3 contacts with the bank</a:t>
            </a:r>
            <a:endParaRPr sz="1100" dirty="0">
              <a:solidFill>
                <a:schemeClr val="accent4"/>
              </a:solidFill>
              <a:latin typeface="Oswald" panose="00000500000000000000" pitchFamily="2" charset="0"/>
            </a:endParaRPr>
          </a:p>
          <a:p>
            <a:pPr marL="179388" marR="0" lvl="0" indent="-160338" algn="l" rtl="0">
              <a:lnSpc>
                <a:spcPts val="1400"/>
              </a:lnSpc>
              <a:spcBef>
                <a:spcPts val="400"/>
              </a:spcBef>
              <a:spcAft>
                <a:spcPts val="0"/>
              </a:spcAft>
              <a:buClr>
                <a:srgbClr val="29353B"/>
              </a:buClr>
              <a:buSzPts val="1100"/>
              <a:buChar char="•"/>
            </a:pPr>
            <a:r>
              <a:rPr lang="en" sz="1100" dirty="0">
                <a:solidFill>
                  <a:schemeClr val="accent4"/>
                </a:solidFill>
                <a:latin typeface="Oswald" panose="00000500000000000000" pitchFamily="2" charset="0"/>
              </a:rPr>
              <a:t>Most customers have a relationship of 35 months with the </a:t>
            </a:r>
            <a:r>
              <a:rPr lang="en" sz="1100" dirty="0" smtClean="0">
                <a:solidFill>
                  <a:schemeClr val="accent4"/>
                </a:solidFill>
                <a:latin typeface="Oswald" panose="00000500000000000000" pitchFamily="2" charset="0"/>
              </a:rPr>
              <a:t>bank</a:t>
            </a:r>
          </a:p>
          <a:p>
            <a:pPr marL="179388" marR="0" lvl="0" indent="-160338" algn="l" rtl="0">
              <a:lnSpc>
                <a:spcPts val="1400"/>
              </a:lnSpc>
              <a:spcBef>
                <a:spcPts val="400"/>
              </a:spcBef>
              <a:spcAft>
                <a:spcPts val="0"/>
              </a:spcAft>
              <a:buClr>
                <a:srgbClr val="29353B"/>
              </a:buClr>
              <a:buSzPts val="1100"/>
              <a:buChar char="•"/>
            </a:pPr>
            <a:r>
              <a:rPr lang="en" sz="1100" dirty="0" smtClean="0">
                <a:solidFill>
                  <a:schemeClr val="accent4"/>
                </a:solidFill>
                <a:latin typeface="Oswald" panose="00000500000000000000" pitchFamily="2" charset="0"/>
              </a:rPr>
              <a:t>Most customers have a credit limit of less than 5K</a:t>
            </a:r>
            <a:endParaRPr sz="1100" dirty="0">
              <a:solidFill>
                <a:schemeClr val="accent4"/>
              </a:solidFill>
              <a:latin typeface="Oswald" panose="00000500000000000000" pitchFamily="2" charset="0"/>
            </a:endParaRPr>
          </a:p>
          <a:p>
            <a:pPr marL="179388" marR="0" lvl="0" indent="-160338" algn="l" rtl="0">
              <a:lnSpc>
                <a:spcPts val="1400"/>
              </a:lnSpc>
              <a:spcBef>
                <a:spcPts val="400"/>
              </a:spcBef>
              <a:spcAft>
                <a:spcPts val="0"/>
              </a:spcAft>
              <a:buClr>
                <a:srgbClr val="29353B"/>
              </a:buClr>
              <a:buSzPts val="1100"/>
              <a:buChar char="•"/>
            </a:pPr>
            <a:r>
              <a:rPr lang="en" sz="1100" dirty="0">
                <a:solidFill>
                  <a:schemeClr val="accent4"/>
                </a:solidFill>
                <a:latin typeface="Oswald" panose="00000500000000000000" pitchFamily="2" charset="0"/>
              </a:rPr>
              <a:t>Customers were inactive for 1-3 months in the last 12 months, on average</a:t>
            </a:r>
            <a:endParaRPr sz="1100" dirty="0">
              <a:solidFill>
                <a:schemeClr val="accent4"/>
              </a:solidFill>
              <a:latin typeface="Oswald" panose="00000500000000000000" pitchFamily="2" charset="0"/>
            </a:endParaRPr>
          </a:p>
          <a:p>
            <a:pPr marL="179388" marR="0" lvl="0" indent="-160338" algn="l" rtl="0">
              <a:lnSpc>
                <a:spcPts val="1400"/>
              </a:lnSpc>
              <a:spcBef>
                <a:spcPts val="400"/>
              </a:spcBef>
              <a:spcAft>
                <a:spcPts val="0"/>
              </a:spcAft>
              <a:buClr>
                <a:srgbClr val="29353B"/>
              </a:buClr>
              <a:buSzPts val="1100"/>
              <a:buChar char="•"/>
            </a:pPr>
            <a:r>
              <a:rPr lang="en" sz="1100" dirty="0">
                <a:solidFill>
                  <a:schemeClr val="accent4"/>
                </a:solidFill>
                <a:latin typeface="Oswald" panose="00000500000000000000" pitchFamily="2" charset="0"/>
              </a:rPr>
              <a:t>Positive correlation when Trns. Amt &lt; 6K</a:t>
            </a:r>
            <a:endParaRPr sz="1100" dirty="0">
              <a:solidFill>
                <a:schemeClr val="accent4"/>
              </a:solidFill>
              <a:latin typeface="Oswald" panose="00000500000000000000" pitchFamily="2" charset="0"/>
            </a:endParaRPr>
          </a:p>
          <a:p>
            <a:pPr marL="179388" marR="0" lvl="0" indent="-160338" algn="l" rtl="0">
              <a:lnSpc>
                <a:spcPts val="1400"/>
              </a:lnSpc>
              <a:spcBef>
                <a:spcPts val="400"/>
              </a:spcBef>
              <a:spcAft>
                <a:spcPts val="0"/>
              </a:spcAft>
              <a:buClr>
                <a:srgbClr val="29353B"/>
              </a:buClr>
              <a:buSzPts val="1100"/>
              <a:buChar char="•"/>
            </a:pPr>
            <a:r>
              <a:rPr lang="en" sz="1100" dirty="0">
                <a:solidFill>
                  <a:schemeClr val="accent4"/>
                </a:solidFill>
                <a:latin typeface="Oswald" panose="00000500000000000000" pitchFamily="2" charset="0"/>
              </a:rPr>
              <a:t>Attrited customers - max Trns. Amt. &lt; 11K, and </a:t>
            </a:r>
            <a:r>
              <a:rPr lang="en" sz="1100" dirty="0" smtClean="0">
                <a:solidFill>
                  <a:schemeClr val="accent4"/>
                </a:solidFill>
                <a:latin typeface="Oswald" panose="00000500000000000000" pitchFamily="2" charset="0"/>
              </a:rPr>
              <a:t>Trans. </a:t>
            </a:r>
            <a:r>
              <a:rPr lang="en" sz="1100" dirty="0">
                <a:solidFill>
                  <a:schemeClr val="accent4"/>
                </a:solidFill>
                <a:latin typeface="Oswald" panose="00000500000000000000" pitchFamily="2" charset="0"/>
              </a:rPr>
              <a:t>Cnt. &lt; 95</a:t>
            </a:r>
            <a:endParaRPr sz="1100" dirty="0">
              <a:solidFill>
                <a:schemeClr val="accent4"/>
              </a:solidFill>
              <a:latin typeface="Oswald" panose="00000500000000000000" pitchFamily="2" charset="0"/>
            </a:endParaRPr>
          </a:p>
        </p:txBody>
      </p:sp>
      <p:pic>
        <p:nvPicPr>
          <p:cNvPr id="94" name="Google Shape;9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38769" y="585216"/>
            <a:ext cx="2169897" cy="218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160" y="585216"/>
            <a:ext cx="2273592" cy="218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8977" y="585216"/>
            <a:ext cx="2169898" cy="218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7744" y="2767168"/>
            <a:ext cx="2169898" cy="218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99082" y="2767170"/>
            <a:ext cx="2169898" cy="2181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15286" y="2767168"/>
            <a:ext cx="2273591" cy="2181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93577" y="3040495"/>
            <a:ext cx="856475" cy="22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0c48787759_0_0"/>
          <p:cNvSpPr txBox="1">
            <a:spLocks noGrp="1"/>
          </p:cNvSpPr>
          <p:nvPr>
            <p:ph type="title"/>
          </p:nvPr>
        </p:nvSpPr>
        <p:spPr>
          <a:xfrm>
            <a:off x="109250" y="61530"/>
            <a:ext cx="89280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2400" b="1" dirty="0">
                <a:solidFill>
                  <a:schemeClr val="accent4"/>
                </a:solidFill>
              </a:rPr>
              <a:t>Churn by Customer Demographics</a:t>
            </a:r>
            <a:endParaRPr sz="2400" b="1" dirty="0">
              <a:solidFill>
                <a:schemeClr val="accent4"/>
              </a:solidFill>
            </a:endParaRPr>
          </a:p>
        </p:txBody>
      </p:sp>
      <p:sp>
        <p:nvSpPr>
          <p:cNvPr id="106" name="Google Shape;106;g20c48787759_0_0"/>
          <p:cNvSpPr txBox="1"/>
          <p:nvPr/>
        </p:nvSpPr>
        <p:spPr>
          <a:xfrm>
            <a:off x="6982475" y="2465950"/>
            <a:ext cx="21615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6213" marR="0" lvl="0" indent="-157163" algn="l" rtl="0">
              <a:lnSpc>
                <a:spcPts val="14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Char char="•"/>
            </a:pPr>
            <a:r>
              <a:rPr lang="en" sz="1100" b="1" dirty="0">
                <a:solidFill>
                  <a:schemeClr val="accent4"/>
                </a:solidFill>
                <a:latin typeface="Oswald" panose="00000500000000000000" pitchFamily="2" charset="0"/>
              </a:rPr>
              <a:t>Churn ca. 16%</a:t>
            </a:r>
            <a:endParaRPr sz="1100" b="1" dirty="0">
              <a:solidFill>
                <a:schemeClr val="accent4"/>
              </a:solidFill>
              <a:latin typeface="Oswald" panose="00000500000000000000" pitchFamily="2" charset="0"/>
            </a:endParaRPr>
          </a:p>
          <a:p>
            <a:pPr marL="176213" marR="0" lvl="0" indent="-157163" algn="l" rtl="0">
              <a:lnSpc>
                <a:spcPts val="14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/>
              <a:buChar char="•"/>
            </a:pPr>
            <a:r>
              <a:rPr lang="en" sz="1100" b="1" dirty="0">
                <a:solidFill>
                  <a:schemeClr val="accent4"/>
                </a:solidFill>
                <a:latin typeface="Oswald" panose="00000500000000000000" pitchFamily="2" charset="0"/>
              </a:rPr>
              <a:t>Churn is more likely among customers </a:t>
            </a:r>
            <a:endParaRPr sz="1100" b="1" dirty="0">
              <a:solidFill>
                <a:schemeClr val="accent4"/>
              </a:solidFill>
              <a:latin typeface="Oswald" panose="00000500000000000000" pitchFamily="2" charset="0"/>
            </a:endParaRPr>
          </a:p>
          <a:p>
            <a:pPr marL="360363" marR="0" lvl="1" indent="-184150" algn="l" rtl="0">
              <a:lnSpc>
                <a:spcPts val="14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1100" b="1" dirty="0">
                <a:solidFill>
                  <a:schemeClr val="accent4"/>
                </a:solidFill>
                <a:latin typeface="Oswald" panose="00000500000000000000" pitchFamily="2" charset="0"/>
              </a:rPr>
              <a:t>aged 50-55</a:t>
            </a:r>
            <a:endParaRPr sz="1100" b="1" dirty="0">
              <a:solidFill>
                <a:schemeClr val="accent4"/>
              </a:solidFill>
              <a:latin typeface="Oswald" panose="00000500000000000000" pitchFamily="2" charset="0"/>
            </a:endParaRPr>
          </a:p>
          <a:p>
            <a:pPr marL="360363" marR="0" lvl="1" indent="-184150" algn="l" rtl="0">
              <a:lnSpc>
                <a:spcPts val="14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1100" b="1" dirty="0">
                <a:solidFill>
                  <a:schemeClr val="accent4"/>
                </a:solidFill>
                <a:latin typeface="Oswald" panose="00000500000000000000" pitchFamily="2" charset="0"/>
              </a:rPr>
              <a:t>earning less than 40K or greater than 120K</a:t>
            </a:r>
            <a:endParaRPr sz="1100" b="1" dirty="0">
              <a:solidFill>
                <a:schemeClr val="accent4"/>
              </a:solidFill>
              <a:latin typeface="Oswald" panose="00000500000000000000" pitchFamily="2" charset="0"/>
            </a:endParaRPr>
          </a:p>
        </p:txBody>
      </p:sp>
      <p:pic>
        <p:nvPicPr>
          <p:cNvPr id="107" name="Google Shape;107;g20c4878775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77" y="2729838"/>
            <a:ext cx="3277827" cy="2288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20c48787759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1831" y="642730"/>
            <a:ext cx="2090349" cy="1907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20c48787759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54" y="644205"/>
            <a:ext cx="3376298" cy="2085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20c48787759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42623" y="642730"/>
            <a:ext cx="3376298" cy="2085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20c48787759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22011" y="2728363"/>
            <a:ext cx="3473589" cy="2288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0c48787759_0_45"/>
          <p:cNvSpPr txBox="1">
            <a:spLocks noGrp="1"/>
          </p:cNvSpPr>
          <p:nvPr>
            <p:ph type="title"/>
          </p:nvPr>
        </p:nvSpPr>
        <p:spPr>
          <a:xfrm>
            <a:off x="109250" y="61530"/>
            <a:ext cx="89280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400" b="1" dirty="0" smtClean="0">
                <a:solidFill>
                  <a:schemeClr val="accent4"/>
                </a:solidFill>
              </a:rPr>
              <a:t>Cnc </a:t>
            </a:r>
            <a:r>
              <a:rPr lang="en" sz="2400" b="1" dirty="0">
                <a:solidFill>
                  <a:schemeClr val="accent4"/>
                </a:solidFill>
              </a:rPr>
              <a:t>1: </a:t>
            </a:r>
            <a:r>
              <a:rPr lang="en-GB" sz="2400" b="1" dirty="0" smtClean="0">
                <a:solidFill>
                  <a:schemeClr val="accent4"/>
                </a:solidFill>
              </a:rPr>
              <a:t>Customers </a:t>
            </a:r>
            <a:r>
              <a:rPr lang="en-GB" sz="2400" b="1" dirty="0">
                <a:solidFill>
                  <a:schemeClr val="accent4"/>
                </a:solidFill>
              </a:rPr>
              <a:t>with lower </a:t>
            </a:r>
            <a:r>
              <a:rPr lang="en-GB" sz="2400" b="1" dirty="0" smtClean="0">
                <a:solidFill>
                  <a:schemeClr val="accent4"/>
                </a:solidFill>
              </a:rPr>
              <a:t>utilization ratios </a:t>
            </a:r>
            <a:r>
              <a:rPr lang="en-GB" sz="2400" b="1" dirty="0">
                <a:solidFill>
                  <a:schemeClr val="accent4"/>
                </a:solidFill>
              </a:rPr>
              <a:t>have higher churn rates</a:t>
            </a:r>
            <a:endParaRPr sz="2400" b="1" dirty="0">
              <a:solidFill>
                <a:schemeClr val="accent4"/>
              </a:solidFill>
            </a:endParaRPr>
          </a:p>
        </p:txBody>
      </p:sp>
      <p:pic>
        <p:nvPicPr>
          <p:cNvPr id="118" name="Google Shape;118;g20c48787759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663" y="1904024"/>
            <a:ext cx="2990333" cy="1040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20c48787759_0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3663" y="3041591"/>
            <a:ext cx="2990336" cy="104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20c48787759_0_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3653" y="4150835"/>
            <a:ext cx="2990331" cy="10421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/>
          <p:cNvGrpSpPr/>
          <p:nvPr/>
        </p:nvGrpSpPr>
        <p:grpSpPr>
          <a:xfrm>
            <a:off x="3094661" y="1893075"/>
            <a:ext cx="2990406" cy="3307774"/>
            <a:chOff x="3094661" y="1893075"/>
            <a:chExt cx="2990406" cy="3307774"/>
          </a:xfrm>
        </p:grpSpPr>
        <p:pic>
          <p:nvPicPr>
            <p:cNvPr id="117" name="Google Shape;117;g20c48787759_0_4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094725" y="3024095"/>
              <a:ext cx="2990334" cy="10444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g20c48787759_0_4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094661" y="1893075"/>
              <a:ext cx="2990334" cy="10431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g20c48787759_0_4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094734" y="4156399"/>
              <a:ext cx="2990333" cy="1044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" name="Group 5"/>
          <p:cNvGrpSpPr/>
          <p:nvPr/>
        </p:nvGrpSpPr>
        <p:grpSpPr>
          <a:xfrm>
            <a:off x="108725" y="1903993"/>
            <a:ext cx="2917314" cy="3289146"/>
            <a:chOff x="108725" y="1903993"/>
            <a:chExt cx="2917314" cy="3289146"/>
          </a:xfrm>
        </p:grpSpPr>
        <p:grpSp>
          <p:nvGrpSpPr>
            <p:cNvPr id="119" name="Google Shape;119;g20c48787759_0_45"/>
            <p:cNvGrpSpPr/>
            <p:nvPr/>
          </p:nvGrpSpPr>
          <p:grpSpPr>
            <a:xfrm>
              <a:off x="108725" y="1904052"/>
              <a:ext cx="2917314" cy="3289087"/>
              <a:chOff x="703650" y="1373001"/>
              <a:chExt cx="2310561" cy="2410117"/>
            </a:xfrm>
          </p:grpSpPr>
          <p:pic>
            <p:nvPicPr>
              <p:cNvPr id="120" name="Google Shape;120;g20c48787759_0_45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703650" y="1373001"/>
                <a:ext cx="2310553" cy="11987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" name="Google Shape;121;g20c48787759_0_45"/>
              <p:cNvPicPr preferRelativeResize="0"/>
              <p:nvPr/>
            </p:nvPicPr>
            <p:blipFill rotWithShape="1">
              <a:blip r:embed="rId10">
                <a:alphaModFix/>
              </a:blip>
              <a:srcRect r="980"/>
              <a:stretch/>
            </p:blipFill>
            <p:spPr>
              <a:xfrm>
                <a:off x="703655" y="2658417"/>
                <a:ext cx="2310556" cy="112470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0" name="Google Shape;130;g20c48787759_0_4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17970" y="1903993"/>
              <a:ext cx="2898927" cy="163621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1" name="Google Shape;131;g20c48787759_0_45"/>
          <p:cNvSpPr txBox="1"/>
          <p:nvPr/>
        </p:nvSpPr>
        <p:spPr>
          <a:xfrm>
            <a:off x="0" y="495325"/>
            <a:ext cx="9144000" cy="8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marR="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Char char="●"/>
            </a:pPr>
            <a:r>
              <a:rPr lang="en" sz="1100" b="1" dirty="0">
                <a:solidFill>
                  <a:schemeClr val="accent4"/>
                </a:solidFill>
                <a:latin typeface="Oswald" panose="00000500000000000000" pitchFamily="2" charset="0"/>
              </a:rPr>
              <a:t>Customers with lower avg. utilization ratios are more likely to churn (attrited 0.16% vs. existing 0.30%)</a:t>
            </a:r>
            <a:endParaRPr sz="1100" b="1" dirty="0">
              <a:solidFill>
                <a:schemeClr val="accent4"/>
              </a:solidFill>
              <a:latin typeface="Oswald" panose="00000500000000000000" pitchFamily="2" charset="0"/>
            </a:endParaRPr>
          </a:p>
          <a:p>
            <a:pPr marL="228600" marR="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353B"/>
              </a:buClr>
              <a:buSzPts val="1100"/>
              <a:buChar char="●"/>
            </a:pPr>
            <a:r>
              <a:rPr lang="en" sz="1100" b="1" dirty="0">
                <a:solidFill>
                  <a:schemeClr val="accent4"/>
                </a:solidFill>
                <a:latin typeface="Oswald" panose="00000500000000000000" pitchFamily="2" charset="0"/>
              </a:rPr>
              <a:t>This is consistent across all dimensions</a:t>
            </a:r>
            <a:endParaRPr sz="1100" b="1" dirty="0">
              <a:solidFill>
                <a:schemeClr val="accent4"/>
              </a:solidFill>
              <a:latin typeface="Oswald" panose="00000500000000000000" pitchFamily="2" charset="0"/>
            </a:endParaRPr>
          </a:p>
          <a:p>
            <a:pPr marL="228600" marR="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353B"/>
              </a:buClr>
              <a:buSzPts val="1100"/>
              <a:buChar char="●"/>
            </a:pPr>
            <a:r>
              <a:rPr lang="en" sz="1100" b="1" dirty="0">
                <a:solidFill>
                  <a:schemeClr val="accent4"/>
                </a:solidFill>
                <a:latin typeface="Oswald" panose="00000500000000000000" pitchFamily="2" charset="0"/>
              </a:rPr>
              <a:t>Customers with a lower credit limit are using the credit card les. </a:t>
            </a:r>
            <a:endParaRPr sz="1100" b="1" dirty="0">
              <a:solidFill>
                <a:schemeClr val="accent4"/>
              </a:solidFill>
              <a:latin typeface="Oswald" panose="00000500000000000000" pitchFamily="2" charset="0"/>
            </a:endParaRPr>
          </a:p>
        </p:txBody>
      </p:sp>
      <p:sp>
        <p:nvSpPr>
          <p:cNvPr id="2" name="Google Shape;144;g207af031eac_0_0">
            <a:extLst>
              <a:ext uri="{FF2B5EF4-FFF2-40B4-BE49-F238E27FC236}">
                <a16:creationId xmlns:a16="http://schemas.microsoft.com/office/drawing/2014/main" id="{E86CDC49-3600-51F0-8A9C-3073F644A28B}"/>
              </a:ext>
            </a:extLst>
          </p:cNvPr>
          <p:cNvSpPr/>
          <p:nvPr/>
        </p:nvSpPr>
        <p:spPr>
          <a:xfrm rot="5400000">
            <a:off x="3755040" y="1393313"/>
            <a:ext cx="396000" cy="36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3" name="Google Shape;145;g207af031eac_0_0">
            <a:extLst>
              <a:ext uri="{FF2B5EF4-FFF2-40B4-BE49-F238E27FC236}">
                <a16:creationId xmlns:a16="http://schemas.microsoft.com/office/drawing/2014/main" id="{5623D223-92B5-43E3-B276-2D9AA96648EE}"/>
              </a:ext>
            </a:extLst>
          </p:cNvPr>
          <p:cNvSpPr/>
          <p:nvPr/>
        </p:nvSpPr>
        <p:spPr>
          <a:xfrm rot="16200000">
            <a:off x="5172961" y="1393313"/>
            <a:ext cx="396000" cy="36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8761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4" name="Google Shape;144;g207af031eac_0_0">
            <a:extLst>
              <a:ext uri="{FF2B5EF4-FFF2-40B4-BE49-F238E27FC236}">
                <a16:creationId xmlns:a16="http://schemas.microsoft.com/office/drawing/2014/main" id="{327AA048-6C6D-5732-2CC7-7E4EBBDC3EA0}"/>
              </a:ext>
            </a:extLst>
          </p:cNvPr>
          <p:cNvSpPr/>
          <p:nvPr/>
        </p:nvSpPr>
        <p:spPr>
          <a:xfrm rot="5400000">
            <a:off x="6873477" y="1393313"/>
            <a:ext cx="396000" cy="36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5" name="Google Shape;145;g207af031eac_0_0">
            <a:extLst>
              <a:ext uri="{FF2B5EF4-FFF2-40B4-BE49-F238E27FC236}">
                <a16:creationId xmlns:a16="http://schemas.microsoft.com/office/drawing/2014/main" id="{4E3C4807-286D-6F20-33E9-75A7B92EAD70}"/>
              </a:ext>
            </a:extLst>
          </p:cNvPr>
          <p:cNvSpPr/>
          <p:nvPr/>
        </p:nvSpPr>
        <p:spPr>
          <a:xfrm rot="16200000">
            <a:off x="8291398" y="1393313"/>
            <a:ext cx="396000" cy="360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8761D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  <p:bldP spid="2" grpId="0" animBg="1"/>
      <p:bldP spid="3" grpId="0" animBg="1"/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07af031eac_0_0"/>
          <p:cNvSpPr txBox="1">
            <a:spLocks noGrp="1"/>
          </p:cNvSpPr>
          <p:nvPr>
            <p:ph type="title"/>
          </p:nvPr>
        </p:nvSpPr>
        <p:spPr>
          <a:xfrm>
            <a:off x="109250" y="61530"/>
            <a:ext cx="89280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2400" b="1" dirty="0" err="1">
                <a:solidFill>
                  <a:schemeClr val="accent4"/>
                </a:solidFill>
              </a:rPr>
              <a:t>Cnc</a:t>
            </a:r>
            <a:r>
              <a:rPr lang="en-US" sz="2400" b="1" dirty="0">
                <a:solidFill>
                  <a:schemeClr val="accent4"/>
                </a:solidFill>
              </a:rPr>
              <a:t> 2: Customers who were contacted less have lower churn rates.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9ABD69A-2A86-FB40-64F2-8FB73FE6AF90}"/>
              </a:ext>
            </a:extLst>
          </p:cNvPr>
          <p:cNvGrpSpPr/>
          <p:nvPr/>
        </p:nvGrpSpPr>
        <p:grpSpPr>
          <a:xfrm>
            <a:off x="738790" y="1718105"/>
            <a:ext cx="1533596" cy="3299203"/>
            <a:chOff x="738790" y="1718105"/>
            <a:chExt cx="1533596" cy="3299203"/>
          </a:xfrm>
        </p:grpSpPr>
        <p:pic>
          <p:nvPicPr>
            <p:cNvPr id="148" name="Google Shape;148;g207af031eac_0_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8790" y="1718105"/>
              <a:ext cx="1483834" cy="10354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g207af031eac_0_0"/>
            <p:cNvPicPr preferRelativeResize="0"/>
            <p:nvPr/>
          </p:nvPicPr>
          <p:blipFill rotWithShape="1">
            <a:blip r:embed="rId4">
              <a:alphaModFix/>
            </a:blip>
            <a:srcRect r="26955"/>
            <a:stretch/>
          </p:blipFill>
          <p:spPr>
            <a:xfrm>
              <a:off x="748873" y="2808648"/>
              <a:ext cx="1483835" cy="11255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g207af031eac_0_0"/>
            <p:cNvPicPr preferRelativeResize="0"/>
            <p:nvPr/>
          </p:nvPicPr>
          <p:blipFill rotWithShape="1">
            <a:blip r:embed="rId5">
              <a:alphaModFix/>
            </a:blip>
            <a:srcRect r="28119"/>
            <a:stretch/>
          </p:blipFill>
          <p:spPr>
            <a:xfrm>
              <a:off x="765102" y="3974002"/>
              <a:ext cx="1507284" cy="104330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3BDA44C-82EA-B15E-061D-67C16DAF60AC}"/>
              </a:ext>
            </a:extLst>
          </p:cNvPr>
          <p:cNvGrpSpPr/>
          <p:nvPr/>
        </p:nvGrpSpPr>
        <p:grpSpPr>
          <a:xfrm>
            <a:off x="7780675" y="4835083"/>
            <a:ext cx="2271010" cy="338554"/>
            <a:chOff x="3418208" y="4483476"/>
            <a:chExt cx="2312557" cy="36602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5D9A0C8-F7BB-94D0-45E8-5C928568499A}"/>
                </a:ext>
              </a:extLst>
            </p:cNvPr>
            <p:cNvSpPr/>
            <p:nvPr/>
          </p:nvSpPr>
          <p:spPr>
            <a:xfrm>
              <a:off x="3418208" y="4645293"/>
              <a:ext cx="108000" cy="108000"/>
            </a:xfrm>
            <a:prstGeom prst="rect">
              <a:avLst/>
            </a:prstGeom>
            <a:solidFill>
              <a:srgbClr val="C994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481411E-2201-5FF5-7760-9839C4F38723}"/>
                </a:ext>
              </a:extLst>
            </p:cNvPr>
            <p:cNvSpPr/>
            <p:nvPr/>
          </p:nvSpPr>
          <p:spPr>
            <a:xfrm>
              <a:off x="3418208" y="4515533"/>
              <a:ext cx="108000" cy="108000"/>
            </a:xfrm>
            <a:prstGeom prst="rect">
              <a:avLst/>
            </a:prstGeom>
            <a:solidFill>
              <a:srgbClr val="007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4B688B-DC48-3BB0-3554-41F28BE6E265}"/>
                </a:ext>
              </a:extLst>
            </p:cNvPr>
            <p:cNvSpPr txBox="1"/>
            <p:nvPr/>
          </p:nvSpPr>
          <p:spPr>
            <a:xfrm>
              <a:off x="3518325" y="4483476"/>
              <a:ext cx="2212440" cy="366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err="1">
                  <a:latin typeface="Oswald" panose="00000500000000000000" pitchFamily="2" charset="0"/>
                </a:rPr>
                <a:t>Attrited</a:t>
              </a:r>
              <a:r>
                <a:rPr lang="en-US" sz="800" dirty="0">
                  <a:latin typeface="Oswald" panose="00000500000000000000" pitchFamily="2" charset="0"/>
                </a:rPr>
                <a:t> Customer</a:t>
              </a:r>
            </a:p>
            <a:p>
              <a:r>
                <a:rPr lang="en-US" sz="800" dirty="0">
                  <a:latin typeface="Oswald" panose="00000500000000000000" pitchFamily="2" charset="0"/>
                </a:rPr>
                <a:t>Existing Customer</a:t>
              </a: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A9E8882-3B04-4FB8-1817-3DCE56FBCFDF}"/>
              </a:ext>
            </a:extLst>
          </p:cNvPr>
          <p:cNvCxnSpPr/>
          <p:nvPr/>
        </p:nvCxnSpPr>
        <p:spPr>
          <a:xfrm>
            <a:off x="2453640" y="609600"/>
            <a:ext cx="0" cy="4407708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882B102-810D-8FD7-8D24-B7A655E2B6C9}"/>
              </a:ext>
            </a:extLst>
          </p:cNvPr>
          <p:cNvGrpSpPr/>
          <p:nvPr/>
        </p:nvGrpSpPr>
        <p:grpSpPr>
          <a:xfrm>
            <a:off x="2606646" y="1386840"/>
            <a:ext cx="5937913" cy="3407698"/>
            <a:chOff x="2658600" y="1099415"/>
            <a:chExt cx="5531513" cy="3370424"/>
          </a:xfrm>
        </p:grpSpPr>
        <p:pic>
          <p:nvPicPr>
            <p:cNvPr id="38" name="Google Shape;137;g207af031eac_0_0">
              <a:extLst>
                <a:ext uri="{FF2B5EF4-FFF2-40B4-BE49-F238E27FC236}">
                  <a16:creationId xmlns:a16="http://schemas.microsoft.com/office/drawing/2014/main" id="{CF8E2D9C-76F2-0C4C-9701-FEE607F24247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46913" y="3542915"/>
              <a:ext cx="2743200" cy="918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138;g207af031eac_0_0">
              <a:extLst>
                <a:ext uri="{FF2B5EF4-FFF2-40B4-BE49-F238E27FC236}">
                  <a16:creationId xmlns:a16="http://schemas.microsoft.com/office/drawing/2014/main" id="{BC94BDCA-AD21-6179-EA8A-9ADA32FBF7FF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58600" y="3555440"/>
              <a:ext cx="2743200" cy="91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139;g207af031eac_0_0">
              <a:extLst>
                <a:ext uri="{FF2B5EF4-FFF2-40B4-BE49-F238E27FC236}">
                  <a16:creationId xmlns:a16="http://schemas.microsoft.com/office/drawing/2014/main" id="{B7CC2B1B-E06A-C314-402B-F69ABC1E66EA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658600" y="2568476"/>
              <a:ext cx="2743200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140;g207af031eac_0_0">
              <a:extLst>
                <a:ext uri="{FF2B5EF4-FFF2-40B4-BE49-F238E27FC236}">
                  <a16:creationId xmlns:a16="http://schemas.microsoft.com/office/drawing/2014/main" id="{231FBF02-D5E0-CAA3-188A-1DAC01DCF537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446913" y="2569587"/>
              <a:ext cx="2743200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Google Shape;141;g207af031eac_0_0">
              <a:extLst>
                <a:ext uri="{FF2B5EF4-FFF2-40B4-BE49-F238E27FC236}">
                  <a16:creationId xmlns:a16="http://schemas.microsoft.com/office/drawing/2014/main" id="{D094E8EC-B205-39FC-A285-80BE67FAFDA9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446913" y="1580574"/>
              <a:ext cx="2743200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142;g207af031eac_0_0">
              <a:extLst>
                <a:ext uri="{FF2B5EF4-FFF2-40B4-BE49-F238E27FC236}">
                  <a16:creationId xmlns:a16="http://schemas.microsoft.com/office/drawing/2014/main" id="{E93B8C2E-F645-50DE-383B-035DDAE6423D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668974" y="1540065"/>
              <a:ext cx="2743200" cy="9143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4" name="Google Shape;143;g207af031eac_0_0">
              <a:extLst>
                <a:ext uri="{FF2B5EF4-FFF2-40B4-BE49-F238E27FC236}">
                  <a16:creationId xmlns:a16="http://schemas.microsoft.com/office/drawing/2014/main" id="{4BAA3664-DA0C-3EA3-1772-E52444C64E34}"/>
                </a:ext>
              </a:extLst>
            </p:cNvPr>
            <p:cNvGrpSpPr/>
            <p:nvPr/>
          </p:nvGrpSpPr>
          <p:grpSpPr>
            <a:xfrm>
              <a:off x="3243550" y="1099415"/>
              <a:ext cx="4527525" cy="409500"/>
              <a:chOff x="3929350" y="893675"/>
              <a:chExt cx="4527525" cy="409500"/>
            </a:xfrm>
          </p:grpSpPr>
          <p:sp>
            <p:nvSpPr>
              <p:cNvPr id="45" name="Google Shape;144;g207af031eac_0_0">
                <a:extLst>
                  <a:ext uri="{FF2B5EF4-FFF2-40B4-BE49-F238E27FC236}">
                    <a16:creationId xmlns:a16="http://schemas.microsoft.com/office/drawing/2014/main" id="{2B7B2EEA-6E30-DEFA-4DF4-28654D8B4912}"/>
                  </a:ext>
                </a:extLst>
              </p:cNvPr>
              <p:cNvSpPr/>
              <p:nvPr/>
            </p:nvSpPr>
            <p:spPr>
              <a:xfrm rot="5400000">
                <a:off x="5271600" y="915875"/>
                <a:ext cx="409500" cy="3651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C00000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b="1" dirty="0">
                  <a:solidFill>
                    <a:srgbClr val="FF0000"/>
                  </a:solidFill>
                  <a:highlight>
                    <a:srgbClr val="FF0000"/>
                  </a:highlight>
                </a:endParaRPr>
              </a:p>
            </p:txBody>
          </p:sp>
          <p:sp>
            <p:nvSpPr>
              <p:cNvPr id="46" name="Google Shape;145;g207af031eac_0_0">
                <a:extLst>
                  <a:ext uri="{FF2B5EF4-FFF2-40B4-BE49-F238E27FC236}">
                    <a16:creationId xmlns:a16="http://schemas.microsoft.com/office/drawing/2014/main" id="{1B519B98-DC42-D96B-D0C1-8B6331D7F79A}"/>
                  </a:ext>
                </a:extLst>
              </p:cNvPr>
              <p:cNvSpPr/>
              <p:nvPr/>
            </p:nvSpPr>
            <p:spPr>
              <a:xfrm rot="16200000">
                <a:off x="3907150" y="915875"/>
                <a:ext cx="409500" cy="3651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38761D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b="1" dirty="0">
                  <a:solidFill>
                    <a:srgbClr val="FF0000"/>
                  </a:solidFill>
                  <a:highlight>
                    <a:srgbClr val="FF0000"/>
                  </a:highlight>
                </a:endParaRPr>
              </a:p>
            </p:txBody>
          </p:sp>
          <p:sp>
            <p:nvSpPr>
              <p:cNvPr id="47" name="Google Shape;146;g207af031eac_0_0">
                <a:extLst>
                  <a:ext uri="{FF2B5EF4-FFF2-40B4-BE49-F238E27FC236}">
                    <a16:creationId xmlns:a16="http://schemas.microsoft.com/office/drawing/2014/main" id="{BC658B18-921F-D35D-9B53-A79CA3C508B6}"/>
                  </a:ext>
                </a:extLst>
              </p:cNvPr>
              <p:cNvSpPr/>
              <p:nvPr/>
            </p:nvSpPr>
            <p:spPr>
              <a:xfrm rot="5400000">
                <a:off x="8069575" y="915875"/>
                <a:ext cx="409500" cy="3651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C00000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b="1" dirty="0">
                  <a:solidFill>
                    <a:srgbClr val="FF0000"/>
                  </a:solidFill>
                  <a:highlight>
                    <a:srgbClr val="FF0000"/>
                  </a:highlight>
                </a:endParaRPr>
              </a:p>
            </p:txBody>
          </p:sp>
          <p:sp>
            <p:nvSpPr>
              <p:cNvPr id="48" name="Google Shape;147;g207af031eac_0_0">
                <a:extLst>
                  <a:ext uri="{FF2B5EF4-FFF2-40B4-BE49-F238E27FC236}">
                    <a16:creationId xmlns:a16="http://schemas.microsoft.com/office/drawing/2014/main" id="{035E4555-3F4B-C7CD-DFEB-BC0884B43C3F}"/>
                  </a:ext>
                </a:extLst>
              </p:cNvPr>
              <p:cNvSpPr/>
              <p:nvPr/>
            </p:nvSpPr>
            <p:spPr>
              <a:xfrm rot="16200000">
                <a:off x="6636063" y="915875"/>
                <a:ext cx="409500" cy="3651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38761D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b="1" dirty="0">
                  <a:solidFill>
                    <a:srgbClr val="FF0000"/>
                  </a:solidFill>
                  <a:highlight>
                    <a:srgbClr val="FF0000"/>
                  </a:highlight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8D9E4AA-A111-DC2C-68B7-DA89B77A594E}"/>
              </a:ext>
            </a:extLst>
          </p:cNvPr>
          <p:cNvGrpSpPr/>
          <p:nvPr/>
        </p:nvGrpSpPr>
        <p:grpSpPr>
          <a:xfrm>
            <a:off x="687125" y="678946"/>
            <a:ext cx="1528986" cy="995942"/>
            <a:chOff x="687125" y="678946"/>
            <a:chExt cx="1528986" cy="995942"/>
          </a:xfrm>
        </p:grpSpPr>
        <p:pic>
          <p:nvPicPr>
            <p:cNvPr id="151" name="Google Shape;151;g207af031eac_0_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87125" y="678946"/>
              <a:ext cx="1528986" cy="9959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Google Shape;181;g207af031eac_0_28">
              <a:extLst>
                <a:ext uri="{FF2B5EF4-FFF2-40B4-BE49-F238E27FC236}">
                  <a16:creationId xmlns:a16="http://schemas.microsoft.com/office/drawing/2014/main" id="{79FCFA81-6833-4F94-DC6E-C7B362022AEB}"/>
                </a:ext>
              </a:extLst>
            </p:cNvPr>
            <p:cNvSpPr/>
            <p:nvPr/>
          </p:nvSpPr>
          <p:spPr>
            <a:xfrm rot="19200640">
              <a:off x="1312592" y="1069760"/>
              <a:ext cx="402479" cy="7391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</p:grpSp>
      <p:sp>
        <p:nvSpPr>
          <p:cNvPr id="10" name="Google Shape;302;p2">
            <a:extLst>
              <a:ext uri="{FF2B5EF4-FFF2-40B4-BE49-F238E27FC236}">
                <a16:creationId xmlns:a16="http://schemas.microsoft.com/office/drawing/2014/main" id="{BB635A5F-A978-0F4A-169A-5D4CCA39CF02}"/>
              </a:ext>
            </a:extLst>
          </p:cNvPr>
          <p:cNvSpPr txBox="1">
            <a:spLocks/>
          </p:cNvSpPr>
          <p:nvPr/>
        </p:nvSpPr>
        <p:spPr>
          <a:xfrm>
            <a:off x="2233857" y="495330"/>
            <a:ext cx="6966023" cy="836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46088" lvl="1" indent="-177800">
              <a:lnSpc>
                <a:spcPts val="1800"/>
              </a:lnSpc>
              <a:buClr>
                <a:schemeClr val="accent4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4"/>
                </a:solidFill>
                <a:latin typeface="Average" panose="020B0604020202020204" charset="0"/>
              </a:rPr>
              <a:t>Avg. contact count </a:t>
            </a:r>
            <a:r>
              <a:rPr lang="en-US" sz="1100" dirty="0" err="1">
                <a:solidFill>
                  <a:schemeClr val="accent4"/>
                </a:solidFill>
                <a:latin typeface="Average" panose="020B0604020202020204" charset="0"/>
              </a:rPr>
              <a:t>Attrited</a:t>
            </a:r>
            <a:r>
              <a:rPr lang="en-US" sz="1100" dirty="0">
                <a:solidFill>
                  <a:schemeClr val="accent4"/>
                </a:solidFill>
                <a:latin typeface="Average" panose="020B0604020202020204" charset="0"/>
              </a:rPr>
              <a:t> 2.97 vs. Existing Customer 2.36 (consistent across demographic info).</a:t>
            </a:r>
          </a:p>
          <a:p>
            <a:pPr marL="446088" lvl="1" indent="-177800">
              <a:lnSpc>
                <a:spcPts val="1800"/>
              </a:lnSpc>
              <a:buClr>
                <a:schemeClr val="accent4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4"/>
                </a:solidFill>
                <a:latin typeface="Average" panose="020B0604020202020204" charset="0"/>
              </a:rPr>
              <a:t>Churn rate increases for each increase in contact (1x 4% vs. 6x 100%).</a:t>
            </a:r>
          </a:p>
          <a:p>
            <a:pPr marL="446088" lvl="1" indent="-177800">
              <a:lnSpc>
                <a:spcPts val="1800"/>
              </a:lnSpc>
              <a:buClr>
                <a:schemeClr val="accent4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4"/>
                </a:solidFill>
                <a:latin typeface="Average" panose="020B0604020202020204" charset="0"/>
              </a:rPr>
              <a:t>3+ contacts result in churn rate being bigger than avg. total churn rate.</a:t>
            </a:r>
          </a:p>
          <a:p>
            <a:pPr lvl="1">
              <a:lnSpc>
                <a:spcPts val="1800"/>
              </a:lnSpc>
              <a:spcBef>
                <a:spcPts val="400"/>
              </a:spcBef>
              <a:buClr>
                <a:schemeClr val="accent4"/>
              </a:buClr>
              <a:buSzPct val="80000"/>
            </a:pPr>
            <a:endParaRPr lang="en-US" sz="1600" dirty="0">
              <a:solidFill>
                <a:schemeClr val="accent4"/>
              </a:solidFill>
              <a:latin typeface="Average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07af031eac_0_14"/>
          <p:cNvSpPr txBox="1">
            <a:spLocks noGrp="1"/>
          </p:cNvSpPr>
          <p:nvPr>
            <p:ph type="title"/>
          </p:nvPr>
        </p:nvSpPr>
        <p:spPr>
          <a:xfrm>
            <a:off x="109250" y="61530"/>
            <a:ext cx="89280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2400" b="1" dirty="0" err="1">
                <a:solidFill>
                  <a:schemeClr val="accent4"/>
                </a:solidFill>
              </a:rPr>
              <a:t>Cnc</a:t>
            </a:r>
            <a:r>
              <a:rPr lang="en-US" sz="2400" b="1" dirty="0">
                <a:solidFill>
                  <a:schemeClr val="accent4"/>
                </a:solidFill>
              </a:rPr>
              <a:t> 3: Customers with more bank products have lower churn rates.</a:t>
            </a:r>
          </a:p>
        </p:txBody>
      </p:sp>
      <p:pic>
        <p:nvPicPr>
          <p:cNvPr id="171" name="Google Shape;171;g207af031eac_0_14"/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661" y="1718105"/>
            <a:ext cx="1267963" cy="997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4FA25C-9AA6-DDEE-4D88-F6FD8D7AD613}"/>
              </a:ext>
            </a:extLst>
          </p:cNvPr>
          <p:cNvGrpSpPr/>
          <p:nvPr/>
        </p:nvGrpSpPr>
        <p:grpSpPr>
          <a:xfrm>
            <a:off x="711762" y="2807361"/>
            <a:ext cx="1528092" cy="2209947"/>
            <a:chOff x="711762" y="2807361"/>
            <a:chExt cx="1528092" cy="2209947"/>
          </a:xfrm>
        </p:grpSpPr>
        <p:pic>
          <p:nvPicPr>
            <p:cNvPr id="172" name="Google Shape;172;g207af031eac_0_14"/>
            <p:cNvPicPr preferRelativeResize="0">
              <a:picLocks noChangeAspect="1"/>
            </p:cNvPicPr>
            <p:nvPr/>
          </p:nvPicPr>
          <p:blipFill rotWithShape="1">
            <a:blip r:embed="rId4">
              <a:alphaModFix/>
            </a:blip>
            <a:srcRect r="27467"/>
            <a:stretch/>
          </p:blipFill>
          <p:spPr>
            <a:xfrm>
              <a:off x="863660" y="2807361"/>
              <a:ext cx="1369048" cy="1126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g207af031eac_0_14"/>
            <p:cNvPicPr preferRelativeResize="0">
              <a:picLocks noChangeAspect="1"/>
            </p:cNvPicPr>
            <p:nvPr/>
          </p:nvPicPr>
          <p:blipFill rotWithShape="1">
            <a:blip r:embed="rId5">
              <a:alphaModFix/>
            </a:blip>
            <a:srcRect r="29385"/>
            <a:stretch/>
          </p:blipFill>
          <p:spPr>
            <a:xfrm>
              <a:off x="711762" y="3973308"/>
              <a:ext cx="1528092" cy="10440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19365FC-7D1D-0499-1E43-6ED0EF4F39DD}"/>
              </a:ext>
            </a:extLst>
          </p:cNvPr>
          <p:cNvCxnSpPr/>
          <p:nvPr/>
        </p:nvCxnSpPr>
        <p:spPr>
          <a:xfrm>
            <a:off x="2453640" y="609600"/>
            <a:ext cx="0" cy="4407708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2F00828-8544-5B15-7471-E73CA38F177B}"/>
              </a:ext>
            </a:extLst>
          </p:cNvPr>
          <p:cNvGrpSpPr/>
          <p:nvPr/>
        </p:nvGrpSpPr>
        <p:grpSpPr>
          <a:xfrm>
            <a:off x="2619446" y="1364299"/>
            <a:ext cx="6127401" cy="3409200"/>
            <a:chOff x="3332488" y="1099415"/>
            <a:chExt cx="5549339" cy="3336666"/>
          </a:xfrm>
        </p:grpSpPr>
        <p:pic>
          <p:nvPicPr>
            <p:cNvPr id="157" name="Google Shape;157;g207af031eac_0_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32488" y="1558482"/>
              <a:ext cx="2743202" cy="91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g207af031eac_0_1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38613" y="1558488"/>
              <a:ext cx="2743202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g207af031eac_0_1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332500" y="2540079"/>
              <a:ext cx="2743200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g207af031eac_0_1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138625" y="2537638"/>
              <a:ext cx="2743202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g207af031eac_0_1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332500" y="3521682"/>
              <a:ext cx="2743202" cy="914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g207af031eac_0_1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138625" y="3516788"/>
              <a:ext cx="2743202" cy="9144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" name="Google Shape;143;g207af031eac_0_0">
              <a:extLst>
                <a:ext uri="{FF2B5EF4-FFF2-40B4-BE49-F238E27FC236}">
                  <a16:creationId xmlns:a16="http://schemas.microsoft.com/office/drawing/2014/main" id="{8C67245F-B09A-5B96-CBE3-47933DCA624E}"/>
                </a:ext>
              </a:extLst>
            </p:cNvPr>
            <p:cNvGrpSpPr/>
            <p:nvPr/>
          </p:nvGrpSpPr>
          <p:grpSpPr>
            <a:xfrm>
              <a:off x="3916440" y="1099415"/>
              <a:ext cx="4545053" cy="422335"/>
              <a:chOff x="5293800" y="893675"/>
              <a:chExt cx="4545053" cy="422335"/>
            </a:xfrm>
          </p:grpSpPr>
          <p:sp>
            <p:nvSpPr>
              <p:cNvPr id="8" name="Google Shape;144;g207af031eac_0_0">
                <a:extLst>
                  <a:ext uri="{FF2B5EF4-FFF2-40B4-BE49-F238E27FC236}">
                    <a16:creationId xmlns:a16="http://schemas.microsoft.com/office/drawing/2014/main" id="{A22B8C23-EB5D-B124-8504-2E4BCAF0DE78}"/>
                  </a:ext>
                </a:extLst>
              </p:cNvPr>
              <p:cNvSpPr/>
              <p:nvPr/>
            </p:nvSpPr>
            <p:spPr>
              <a:xfrm rot="5400000">
                <a:off x="5271600" y="915875"/>
                <a:ext cx="409500" cy="3651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C00000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>
                  <a:solidFill>
                    <a:srgbClr val="FF0000"/>
                  </a:solidFill>
                  <a:highlight>
                    <a:srgbClr val="FF0000"/>
                  </a:highlight>
                </a:endParaRPr>
              </a:p>
            </p:txBody>
          </p:sp>
          <p:sp>
            <p:nvSpPr>
              <p:cNvPr id="10" name="Google Shape;146;g207af031eac_0_0">
                <a:extLst>
                  <a:ext uri="{FF2B5EF4-FFF2-40B4-BE49-F238E27FC236}">
                    <a16:creationId xmlns:a16="http://schemas.microsoft.com/office/drawing/2014/main" id="{09DE3247-F4FF-EC6F-FFA1-0ABBA57BC471}"/>
                  </a:ext>
                </a:extLst>
              </p:cNvPr>
              <p:cNvSpPr/>
              <p:nvPr/>
            </p:nvSpPr>
            <p:spPr>
              <a:xfrm rot="5400000">
                <a:off x="8069575" y="915875"/>
                <a:ext cx="409500" cy="3651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C00000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>
                  <a:solidFill>
                    <a:srgbClr val="FF0000"/>
                  </a:solidFill>
                  <a:highlight>
                    <a:srgbClr val="FF0000"/>
                  </a:highlight>
                </a:endParaRPr>
              </a:p>
            </p:txBody>
          </p:sp>
          <p:sp>
            <p:nvSpPr>
              <p:cNvPr id="11" name="Google Shape;147;g207af031eac_0_0">
                <a:extLst>
                  <a:ext uri="{FF2B5EF4-FFF2-40B4-BE49-F238E27FC236}">
                    <a16:creationId xmlns:a16="http://schemas.microsoft.com/office/drawing/2014/main" id="{4DA8FF77-FFAC-8670-BC0B-A348994CB016}"/>
                  </a:ext>
                </a:extLst>
              </p:cNvPr>
              <p:cNvSpPr/>
              <p:nvPr/>
            </p:nvSpPr>
            <p:spPr>
              <a:xfrm rot="16200000">
                <a:off x="6636063" y="915875"/>
                <a:ext cx="409500" cy="3651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38761D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>
                  <a:solidFill>
                    <a:srgbClr val="FF0000"/>
                  </a:solidFill>
                  <a:highlight>
                    <a:srgbClr val="FF0000"/>
                  </a:highlight>
                </a:endParaRPr>
              </a:p>
            </p:txBody>
          </p:sp>
          <p:sp>
            <p:nvSpPr>
              <p:cNvPr id="13" name="Google Shape;147;g207af031eac_0_0">
                <a:extLst>
                  <a:ext uri="{FF2B5EF4-FFF2-40B4-BE49-F238E27FC236}">
                    <a16:creationId xmlns:a16="http://schemas.microsoft.com/office/drawing/2014/main" id="{043C0EC5-2699-AE9D-22B7-518C2813531E}"/>
                  </a:ext>
                </a:extLst>
              </p:cNvPr>
              <p:cNvSpPr/>
              <p:nvPr/>
            </p:nvSpPr>
            <p:spPr>
              <a:xfrm rot="16200000">
                <a:off x="9451553" y="928710"/>
                <a:ext cx="409500" cy="36510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38761D"/>
              </a:solidFill>
              <a:ln w="95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dirty="0">
                  <a:solidFill>
                    <a:srgbClr val="FF0000"/>
                  </a:solidFill>
                  <a:highlight>
                    <a:srgbClr val="FF0000"/>
                  </a:highlight>
                </a:endParaRP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FDF6E0A-111C-950E-10C7-EBC7768C723A}"/>
              </a:ext>
            </a:extLst>
          </p:cNvPr>
          <p:cNvGrpSpPr/>
          <p:nvPr/>
        </p:nvGrpSpPr>
        <p:grpSpPr>
          <a:xfrm>
            <a:off x="7780674" y="4804588"/>
            <a:ext cx="2312557" cy="338554"/>
            <a:chOff x="3418208" y="4483476"/>
            <a:chExt cx="2312557" cy="33855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C56848-8799-D919-3B99-D785AFA567B9}"/>
                </a:ext>
              </a:extLst>
            </p:cNvPr>
            <p:cNvSpPr/>
            <p:nvPr/>
          </p:nvSpPr>
          <p:spPr>
            <a:xfrm>
              <a:off x="3418208" y="4645293"/>
              <a:ext cx="108000" cy="108000"/>
            </a:xfrm>
            <a:prstGeom prst="rect">
              <a:avLst/>
            </a:prstGeom>
            <a:solidFill>
              <a:srgbClr val="C994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059EE40-CAB5-5296-062C-06C6554CAF41}"/>
                </a:ext>
              </a:extLst>
            </p:cNvPr>
            <p:cNvSpPr/>
            <p:nvPr/>
          </p:nvSpPr>
          <p:spPr>
            <a:xfrm>
              <a:off x="3418208" y="4515533"/>
              <a:ext cx="108000" cy="108000"/>
            </a:xfrm>
            <a:prstGeom prst="rect">
              <a:avLst/>
            </a:prstGeom>
            <a:solidFill>
              <a:srgbClr val="007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72728BF-28AE-5027-E1E8-4981C60BAEAA}"/>
                </a:ext>
              </a:extLst>
            </p:cNvPr>
            <p:cNvSpPr txBox="1"/>
            <p:nvPr/>
          </p:nvSpPr>
          <p:spPr>
            <a:xfrm>
              <a:off x="3518325" y="4483476"/>
              <a:ext cx="22124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 err="1">
                  <a:latin typeface="Oswald" panose="00000500000000000000" pitchFamily="2" charset="0"/>
                </a:rPr>
                <a:t>Attrited</a:t>
              </a:r>
              <a:r>
                <a:rPr lang="en-US" sz="800" dirty="0">
                  <a:latin typeface="Oswald" panose="00000500000000000000" pitchFamily="2" charset="0"/>
                </a:rPr>
                <a:t> Customer</a:t>
              </a:r>
            </a:p>
            <a:p>
              <a:r>
                <a:rPr lang="en-US" sz="800" dirty="0">
                  <a:latin typeface="Oswald" panose="00000500000000000000" pitchFamily="2" charset="0"/>
                </a:rPr>
                <a:t>Existing Customer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C6E7E29-FF39-5A51-CF42-A81463971187}"/>
              </a:ext>
            </a:extLst>
          </p:cNvPr>
          <p:cNvGrpSpPr/>
          <p:nvPr/>
        </p:nvGrpSpPr>
        <p:grpSpPr>
          <a:xfrm>
            <a:off x="948684" y="677688"/>
            <a:ext cx="1267427" cy="997200"/>
            <a:chOff x="948684" y="677688"/>
            <a:chExt cx="1267427" cy="997200"/>
          </a:xfrm>
        </p:grpSpPr>
        <p:pic>
          <p:nvPicPr>
            <p:cNvPr id="170" name="Google Shape;170;g207af031eac_0_14"/>
            <p:cNvPicPr preferRelativeResize="0">
              <a:picLocks noChangeAspect="1"/>
            </p:cNvPicPr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948684" y="677688"/>
              <a:ext cx="1267427" cy="99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Google Shape;181;g207af031eac_0_28">
              <a:extLst>
                <a:ext uri="{FF2B5EF4-FFF2-40B4-BE49-F238E27FC236}">
                  <a16:creationId xmlns:a16="http://schemas.microsoft.com/office/drawing/2014/main" id="{0C6CFAEA-27A2-06A3-7E73-65B986837585}"/>
                </a:ext>
              </a:extLst>
            </p:cNvPr>
            <p:cNvSpPr/>
            <p:nvPr/>
          </p:nvSpPr>
          <p:spPr>
            <a:xfrm rot="2379710">
              <a:off x="1620322" y="912869"/>
              <a:ext cx="402479" cy="7391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</p:grpSp>
      <p:sp>
        <p:nvSpPr>
          <p:cNvPr id="6" name="Google Shape;302;p2">
            <a:extLst>
              <a:ext uri="{FF2B5EF4-FFF2-40B4-BE49-F238E27FC236}">
                <a16:creationId xmlns:a16="http://schemas.microsoft.com/office/drawing/2014/main" id="{9168B7AA-E5DB-5166-2DB6-E565ADCB3DC9}"/>
              </a:ext>
            </a:extLst>
          </p:cNvPr>
          <p:cNvSpPr txBox="1">
            <a:spLocks/>
          </p:cNvSpPr>
          <p:nvPr/>
        </p:nvSpPr>
        <p:spPr>
          <a:xfrm>
            <a:off x="2235600" y="496800"/>
            <a:ext cx="6966023" cy="836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46088" lvl="1" indent="-177800">
              <a:lnSpc>
                <a:spcPts val="1800"/>
              </a:lnSpc>
              <a:buClr>
                <a:schemeClr val="accent4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4"/>
                </a:solidFill>
                <a:latin typeface="Average" panose="020B0604020202020204" charset="0"/>
              </a:rPr>
              <a:t>Avg. product usage </a:t>
            </a:r>
            <a:r>
              <a:rPr lang="en-US" sz="1100" dirty="0" err="1">
                <a:solidFill>
                  <a:schemeClr val="accent4"/>
                </a:solidFill>
                <a:latin typeface="Average" panose="020B0604020202020204" charset="0"/>
              </a:rPr>
              <a:t>Attrited</a:t>
            </a:r>
            <a:r>
              <a:rPr lang="en-US" sz="1100" dirty="0">
                <a:solidFill>
                  <a:schemeClr val="accent4"/>
                </a:solidFill>
                <a:latin typeface="Average" panose="020B0604020202020204" charset="0"/>
              </a:rPr>
              <a:t> 3.28 vs. Existing Customer 3.91 (consistent across demographic info).</a:t>
            </a:r>
          </a:p>
          <a:p>
            <a:pPr marL="446088" lvl="1" indent="-177800">
              <a:lnSpc>
                <a:spcPts val="1800"/>
              </a:lnSpc>
              <a:buClr>
                <a:schemeClr val="accent4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4"/>
                </a:solidFill>
                <a:latin typeface="Average" panose="020B0604020202020204" charset="0"/>
              </a:rPr>
              <a:t>Churn rate falls substantially for customers with 3+ banks products.</a:t>
            </a:r>
          </a:p>
          <a:p>
            <a:pPr marL="446088" lvl="1" indent="-177800">
              <a:lnSpc>
                <a:spcPts val="1800"/>
              </a:lnSpc>
              <a:buClr>
                <a:schemeClr val="accent4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4"/>
                </a:solidFill>
                <a:latin typeface="Average" panose="020B0604020202020204" charset="0"/>
              </a:rPr>
              <a:t>Customers using only 1 or 2 products represent smallest groups.</a:t>
            </a:r>
          </a:p>
          <a:p>
            <a:pPr lvl="1">
              <a:lnSpc>
                <a:spcPts val="1800"/>
              </a:lnSpc>
              <a:spcBef>
                <a:spcPts val="400"/>
              </a:spcBef>
              <a:buClr>
                <a:schemeClr val="accent4"/>
              </a:buClr>
              <a:buSzPct val="80000"/>
            </a:pPr>
            <a:endParaRPr lang="en-US" sz="1600" dirty="0">
              <a:solidFill>
                <a:schemeClr val="accent4"/>
              </a:solidFill>
              <a:latin typeface="Average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07af031eac_0_28"/>
          <p:cNvSpPr txBox="1">
            <a:spLocks noGrp="1"/>
          </p:cNvSpPr>
          <p:nvPr>
            <p:ph type="title"/>
          </p:nvPr>
        </p:nvSpPr>
        <p:spPr>
          <a:xfrm>
            <a:off x="109250" y="61530"/>
            <a:ext cx="89280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2400" b="1" dirty="0" err="1">
                <a:solidFill>
                  <a:schemeClr val="accent4"/>
                </a:solidFill>
              </a:rPr>
              <a:t>Cnc</a:t>
            </a:r>
            <a:r>
              <a:rPr lang="en-US" sz="2400" b="1" dirty="0">
                <a:solidFill>
                  <a:schemeClr val="accent4"/>
                </a:solidFill>
              </a:rPr>
              <a:t> 4: Higher card categories have higher churn rates.</a:t>
            </a:r>
          </a:p>
        </p:txBody>
      </p:sp>
      <p:pic>
        <p:nvPicPr>
          <p:cNvPr id="182" name="Google Shape;182;g207af031eac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9055" y="1463927"/>
            <a:ext cx="2836685" cy="1245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207af031eac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7470" y="1514727"/>
            <a:ext cx="3560802" cy="1205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207af031eac_0_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4511" y="2839747"/>
            <a:ext cx="3677702" cy="12531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603B848-C89A-2036-1D05-7147390664B4}"/>
              </a:ext>
            </a:extLst>
          </p:cNvPr>
          <p:cNvGrpSpPr/>
          <p:nvPr/>
        </p:nvGrpSpPr>
        <p:grpSpPr>
          <a:xfrm>
            <a:off x="210850" y="2066822"/>
            <a:ext cx="1631145" cy="1282827"/>
            <a:chOff x="1938523" y="500630"/>
            <a:chExt cx="2815152" cy="2214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9C2D41C-56EB-E33B-19CA-40F0579BA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38523" y="500630"/>
              <a:ext cx="2815152" cy="2214000"/>
            </a:xfrm>
            <a:prstGeom prst="rect">
              <a:avLst/>
            </a:prstGeom>
          </p:spPr>
        </p:pic>
        <p:sp>
          <p:nvSpPr>
            <p:cNvPr id="3" name="Google Shape;181;g207af031eac_0_28">
              <a:extLst>
                <a:ext uri="{FF2B5EF4-FFF2-40B4-BE49-F238E27FC236}">
                  <a16:creationId xmlns:a16="http://schemas.microsoft.com/office/drawing/2014/main" id="{C307C20F-D914-AD04-7D95-97439A88E5DD}"/>
                </a:ext>
              </a:extLst>
            </p:cNvPr>
            <p:cNvSpPr/>
            <p:nvPr/>
          </p:nvSpPr>
          <p:spPr>
            <a:xfrm rot="19200640">
              <a:off x="3472105" y="942477"/>
              <a:ext cx="694629" cy="12756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</p:grpSp>
      <p:sp>
        <p:nvSpPr>
          <p:cNvPr id="5" name="Google Shape;302;p2">
            <a:extLst>
              <a:ext uri="{FF2B5EF4-FFF2-40B4-BE49-F238E27FC236}">
                <a16:creationId xmlns:a16="http://schemas.microsoft.com/office/drawing/2014/main" id="{5EF26BFB-A063-5310-1618-F80EB51C6AC3}"/>
              </a:ext>
            </a:extLst>
          </p:cNvPr>
          <p:cNvSpPr txBox="1">
            <a:spLocks/>
          </p:cNvSpPr>
          <p:nvPr/>
        </p:nvSpPr>
        <p:spPr>
          <a:xfrm>
            <a:off x="1858980" y="496800"/>
            <a:ext cx="6966023" cy="836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46088" lvl="1" indent="-177800">
              <a:lnSpc>
                <a:spcPts val="1800"/>
              </a:lnSpc>
              <a:buClr>
                <a:schemeClr val="accent4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4"/>
                </a:solidFill>
                <a:latin typeface="Average" panose="020B0604020202020204" charset="0"/>
              </a:rPr>
              <a:t>Highest status cards have highest churn rates (Gold 18% &amp; Platinum 25%).</a:t>
            </a:r>
          </a:p>
          <a:p>
            <a:pPr marL="446088" lvl="1" indent="-177800">
              <a:lnSpc>
                <a:spcPts val="1800"/>
              </a:lnSpc>
              <a:buClr>
                <a:schemeClr val="accent4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4"/>
                </a:solidFill>
                <a:latin typeface="Average" panose="020B0604020202020204" charset="0"/>
              </a:rPr>
              <a:t>Highest status cards have higher average of transaction amounts &amp; counts.</a:t>
            </a:r>
          </a:p>
          <a:p>
            <a:pPr marL="446088" lvl="1" indent="-177800">
              <a:lnSpc>
                <a:spcPts val="1800"/>
              </a:lnSpc>
              <a:buClr>
                <a:schemeClr val="accent4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4"/>
                </a:solidFill>
                <a:latin typeface="Average" panose="020B0604020202020204" charset="0"/>
              </a:rPr>
              <a:t>Caution: Gold 1.1% &amp; Platinum 0.2% of all customers.</a:t>
            </a:r>
          </a:p>
          <a:p>
            <a:pPr lvl="1">
              <a:lnSpc>
                <a:spcPts val="1800"/>
              </a:lnSpc>
              <a:spcBef>
                <a:spcPts val="400"/>
              </a:spcBef>
              <a:buClr>
                <a:schemeClr val="accent4"/>
              </a:buClr>
              <a:buSzPct val="80000"/>
            </a:pPr>
            <a:endParaRPr lang="en-US" sz="1600" dirty="0">
              <a:solidFill>
                <a:schemeClr val="accent4"/>
              </a:solidFill>
              <a:latin typeface="Average" panose="020B060402020202020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BE72320-57BB-B977-1934-8B746B49FEBF}"/>
              </a:ext>
            </a:extLst>
          </p:cNvPr>
          <p:cNvGrpSpPr/>
          <p:nvPr/>
        </p:nvGrpSpPr>
        <p:grpSpPr>
          <a:xfrm>
            <a:off x="5990056" y="2856544"/>
            <a:ext cx="2834947" cy="1243132"/>
            <a:chOff x="5990056" y="2856544"/>
            <a:chExt cx="2834947" cy="1243132"/>
          </a:xfrm>
        </p:grpSpPr>
        <p:pic>
          <p:nvPicPr>
            <p:cNvPr id="183" name="Google Shape;183;g207af031eac_0_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990056" y="2856544"/>
              <a:ext cx="2834947" cy="12431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8D0033C-D37E-EAE9-0445-B683C8CD0EFD}"/>
                </a:ext>
              </a:extLst>
            </p:cNvPr>
            <p:cNvSpPr/>
            <p:nvPr/>
          </p:nvSpPr>
          <p:spPr>
            <a:xfrm>
              <a:off x="8196648" y="2949146"/>
              <a:ext cx="205946" cy="99677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97A2509-723E-577A-954B-42989F9294D4}"/>
                </a:ext>
              </a:extLst>
            </p:cNvPr>
            <p:cNvSpPr/>
            <p:nvPr/>
          </p:nvSpPr>
          <p:spPr>
            <a:xfrm>
              <a:off x="6708233" y="2949146"/>
              <a:ext cx="205946" cy="99677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0c73274dca_0_0"/>
          <p:cNvSpPr txBox="1">
            <a:spLocks noGrp="1"/>
          </p:cNvSpPr>
          <p:nvPr>
            <p:ph type="title"/>
          </p:nvPr>
        </p:nvSpPr>
        <p:spPr>
          <a:xfrm>
            <a:off x="109250" y="61530"/>
            <a:ext cx="89280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2400" b="1" dirty="0" err="1">
                <a:solidFill>
                  <a:schemeClr val="accent4"/>
                </a:solidFill>
              </a:rPr>
              <a:t>Cnc</a:t>
            </a:r>
            <a:r>
              <a:rPr lang="en-US" sz="2400" b="1" dirty="0">
                <a:solidFill>
                  <a:schemeClr val="accent4"/>
                </a:solidFill>
              </a:rPr>
              <a:t> 5: Highest education levels have highest churn rates.</a:t>
            </a:r>
          </a:p>
        </p:txBody>
      </p:sp>
      <p:pic>
        <p:nvPicPr>
          <p:cNvPr id="191" name="Google Shape;191;g20c73274dca_0_0"/>
          <p:cNvPicPr preferRelativeResize="0"/>
          <p:nvPr/>
        </p:nvPicPr>
        <p:blipFill rotWithShape="1">
          <a:blip r:embed="rId3">
            <a:alphaModFix/>
          </a:blip>
          <a:srcRect r="17911"/>
          <a:stretch/>
        </p:blipFill>
        <p:spPr>
          <a:xfrm>
            <a:off x="3869255" y="1575477"/>
            <a:ext cx="2104589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20c73274dca_0_0"/>
          <p:cNvPicPr preferRelativeResize="0"/>
          <p:nvPr/>
        </p:nvPicPr>
        <p:blipFill rotWithShape="1">
          <a:blip r:embed="rId4">
            <a:alphaModFix/>
          </a:blip>
          <a:srcRect t="21984" r="17958"/>
          <a:stretch/>
        </p:blipFill>
        <p:spPr>
          <a:xfrm>
            <a:off x="6617355" y="3362440"/>
            <a:ext cx="2103119" cy="1645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20c73274dca_0_0"/>
          <p:cNvPicPr preferRelativeResize="0"/>
          <p:nvPr/>
        </p:nvPicPr>
        <p:blipFill rotWithShape="1">
          <a:blip r:embed="rId5">
            <a:alphaModFix/>
          </a:blip>
          <a:srcRect r="17810"/>
          <a:stretch/>
        </p:blipFill>
        <p:spPr>
          <a:xfrm>
            <a:off x="6600249" y="1573666"/>
            <a:ext cx="2106585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20c73274dca_0_0"/>
          <p:cNvPicPr preferRelativeResize="0"/>
          <p:nvPr/>
        </p:nvPicPr>
        <p:blipFill rotWithShape="1">
          <a:blip r:embed="rId6">
            <a:alphaModFix/>
          </a:blip>
          <a:srcRect t="22293" r="18705"/>
          <a:stretch/>
        </p:blipFill>
        <p:spPr>
          <a:xfrm>
            <a:off x="3885349" y="3362430"/>
            <a:ext cx="2103122" cy="16459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" name="Google Shape;195;g20c73274dca_0_0"/>
          <p:cNvGrpSpPr/>
          <p:nvPr/>
        </p:nvGrpSpPr>
        <p:grpSpPr>
          <a:xfrm>
            <a:off x="899120" y="577710"/>
            <a:ext cx="2617107" cy="2009692"/>
            <a:chOff x="1346950" y="2435688"/>
            <a:chExt cx="3337560" cy="3118104"/>
          </a:xfrm>
        </p:grpSpPr>
        <p:pic>
          <p:nvPicPr>
            <p:cNvPr id="196" name="Google Shape;196;g20c73274dca_0_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346950" y="2435688"/>
              <a:ext cx="3337560" cy="31181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" name="Google Shape;197;g20c73274dca_0_0"/>
            <p:cNvSpPr/>
            <p:nvPr/>
          </p:nvSpPr>
          <p:spPr>
            <a:xfrm>
              <a:off x="1994800" y="3051775"/>
              <a:ext cx="970200" cy="1251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  <p:sp>
          <p:nvSpPr>
            <p:cNvPr id="198" name="Google Shape;198;g20c73274dca_0_0"/>
            <p:cNvSpPr/>
            <p:nvPr/>
          </p:nvSpPr>
          <p:spPr>
            <a:xfrm rot="-2399360">
              <a:off x="3166567" y="2840987"/>
              <a:ext cx="694629" cy="12756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</p:grpSp>
      <p:sp>
        <p:nvSpPr>
          <p:cNvPr id="2" name="Google Shape;302;p2">
            <a:extLst>
              <a:ext uri="{FF2B5EF4-FFF2-40B4-BE49-F238E27FC236}">
                <a16:creationId xmlns:a16="http://schemas.microsoft.com/office/drawing/2014/main" id="{8DF77920-DC20-0D22-45DF-9ABD321138C8}"/>
              </a:ext>
            </a:extLst>
          </p:cNvPr>
          <p:cNvSpPr txBox="1">
            <a:spLocks/>
          </p:cNvSpPr>
          <p:nvPr/>
        </p:nvSpPr>
        <p:spPr>
          <a:xfrm>
            <a:off x="3386820" y="452696"/>
            <a:ext cx="5798365" cy="836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46088" lvl="1" indent="-177800">
              <a:lnSpc>
                <a:spcPts val="1800"/>
              </a:lnSpc>
              <a:buClr>
                <a:schemeClr val="accent4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4"/>
                </a:solidFill>
                <a:latin typeface="Average" panose="020B0604020202020204" charset="0"/>
              </a:rPr>
              <a:t>Churn rate increases for customers with highest education.</a:t>
            </a:r>
          </a:p>
          <a:p>
            <a:pPr marL="446088" lvl="1" indent="-177800">
              <a:lnSpc>
                <a:spcPts val="1800"/>
              </a:lnSpc>
              <a:buClr>
                <a:schemeClr val="accent4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4"/>
                </a:solidFill>
                <a:latin typeface="Average" panose="020B0604020202020204" charset="0"/>
              </a:rPr>
              <a:t>Groups represent ca. 10% of all customers.</a:t>
            </a:r>
          </a:p>
          <a:p>
            <a:pPr marL="446088" lvl="1" indent="-177800">
              <a:lnSpc>
                <a:spcPts val="1800"/>
              </a:lnSpc>
              <a:buClr>
                <a:schemeClr val="accent4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accent4"/>
                </a:solidFill>
                <a:latin typeface="Average" panose="020B0604020202020204" charset="0"/>
              </a:rPr>
              <a:t>Deeper analysis across demographics gives no clear additional insight.</a:t>
            </a:r>
          </a:p>
          <a:p>
            <a:pPr lvl="1">
              <a:lnSpc>
                <a:spcPts val="1800"/>
              </a:lnSpc>
              <a:spcBef>
                <a:spcPts val="400"/>
              </a:spcBef>
              <a:buClr>
                <a:schemeClr val="accent4"/>
              </a:buClr>
              <a:buSzPct val="80000"/>
            </a:pPr>
            <a:endParaRPr lang="en-US" sz="1600" dirty="0">
              <a:solidFill>
                <a:schemeClr val="accent4"/>
              </a:solidFill>
              <a:latin typeface="Average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E244F8-9CD8-242C-805B-3020A0B76D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120" y="2571750"/>
            <a:ext cx="2617200" cy="20096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theme/theme1.xml><?xml version="1.0" encoding="utf-8"?>
<a:theme xmlns:a="http://schemas.openxmlformats.org/drawingml/2006/main" name="Slate">
  <a:themeElements>
    <a:clrScheme name="Template-Masterclass">
      <a:dk1>
        <a:srgbClr val="FFFFFF"/>
      </a:dk1>
      <a:lt1>
        <a:srgbClr val="035393"/>
      </a:lt1>
      <a:dk2>
        <a:srgbClr val="FFE4BF"/>
      </a:dk2>
      <a:lt2>
        <a:srgbClr val="035393"/>
      </a:lt2>
      <a:accent1>
        <a:srgbClr val="FFD766"/>
      </a:accent1>
      <a:accent2>
        <a:srgbClr val="78909C"/>
      </a:accent2>
      <a:accent3>
        <a:srgbClr val="CACACA"/>
      </a:accent3>
      <a:accent4>
        <a:srgbClr val="014C56"/>
      </a:accent4>
      <a:accent5>
        <a:srgbClr val="FF9E18"/>
      </a:accent5>
      <a:accent6>
        <a:srgbClr val="F5F5F5"/>
      </a:accent6>
      <a:hlink>
        <a:srgbClr val="7994A2"/>
      </a:hlink>
      <a:folHlink>
        <a:srgbClr val="FF9E1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1009</TotalTime>
  <Words>653</Words>
  <Application>Microsoft Office PowerPoint</Application>
  <PresentationFormat>On-screen Show (16:9)</PresentationFormat>
  <Paragraphs>68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Average</vt:lpstr>
      <vt:lpstr>Arial</vt:lpstr>
      <vt:lpstr>Times New Roman</vt:lpstr>
      <vt:lpstr>Oswald</vt:lpstr>
      <vt:lpstr>Noto Sans Symbols</vt:lpstr>
      <vt:lpstr>Calibri</vt:lpstr>
      <vt:lpstr>Slate</vt:lpstr>
      <vt:lpstr>Churn Analysis of  XYZ Bank Clients</vt:lpstr>
      <vt:lpstr>Overview and Business Problem</vt:lpstr>
      <vt:lpstr>Understanding the market</vt:lpstr>
      <vt:lpstr>Churn by Customer Demographics</vt:lpstr>
      <vt:lpstr>Cnc 1: Customers with lower utilization ratios have higher churn rates</vt:lpstr>
      <vt:lpstr>Cnc 2: Customers who were contacted less have lower churn rates.</vt:lpstr>
      <vt:lpstr>Cnc 3: Customers with more bank products have lower churn rates.</vt:lpstr>
      <vt:lpstr>Cnc 4: Higher card categories have higher churn rates.</vt:lpstr>
      <vt:lpstr>Cnc 5: Highest education levels have highest churn rates.</vt:lpstr>
      <vt:lpstr>Recommendations based on the given data only.*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Churn Analysis of XYZ Bank Clients</dc:title>
  <dc:creator>Bjoern Schwarz</dc:creator>
  <cp:lastModifiedBy>Manuk Mikayelyan</cp:lastModifiedBy>
  <cp:revision>41</cp:revision>
  <dcterms:modified xsi:type="dcterms:W3CDTF">2023-06-26T19:52:25Z</dcterms:modified>
</cp:coreProperties>
</file>